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2" r:id="rId10"/>
    <p:sldId id="263" r:id="rId11"/>
    <p:sldId id="264" r:id="rId12"/>
    <p:sldId id="267" r:id="rId13"/>
  </p:sldIdLst>
  <p:sldSz cx="14630400" cy="8229600"/>
  <p:notesSz cx="8229600" cy="14630400"/>
  <p:embeddedFontLst>
    <p:embeddedFont>
      <p:font typeface="Bahnschrift Light SemiCondensed" panose="020B0502040204020203" pitchFamily="34" charset="0"/>
      <p:regular r:id="rId15"/>
    </p:embeddedFont>
    <p:embeddedFont>
      <p:font typeface="Bell MT" panose="02020503060305020303" pitchFamily="18" charset="0"/>
      <p:regular r:id="rId16"/>
      <p:bold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Epilogue" panose="020B0604020202020204" charset="0"/>
      <p:regular r:id="rId23"/>
    </p:embeddedFont>
    <p:embeddedFont>
      <p:font typeface="Fraunces Medium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ixnio.com/objects/electronics-devices/electric-fan-in-room-on-small-table" TargetMode="External"/><Relationship Id="rId2" Type="http://schemas.microsoft.com/office/2007/relationships/hdphoto" Target="../media/hdphoto1.wdp"/><Relationship Id="rId1" Type="http://schemas.openxmlformats.org/officeDocument/2006/relationships/image" Target="../media/image3.png"/><Relationship Id="rId6" Type="http://schemas.openxmlformats.org/officeDocument/2006/relationships/image" Target="../media/image5.jpg"/><Relationship Id="rId5" Type="http://schemas.openxmlformats.org/officeDocument/2006/relationships/hyperlink" Target="https://www.wallpaperflare.com/person-holding-earth-illustration-sustainability-energy-globe-wallpaper-zpsss" TargetMode="External"/><Relationship Id="rId4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ixnio.com/objects/electronics-devices/electric-fan-in-room-on-small-table" TargetMode="External"/><Relationship Id="rId2" Type="http://schemas.microsoft.com/office/2007/relationships/hdphoto" Target="../media/hdphoto1.wdp"/><Relationship Id="rId1" Type="http://schemas.openxmlformats.org/officeDocument/2006/relationships/image" Target="../media/image3.png"/><Relationship Id="rId6" Type="http://schemas.openxmlformats.org/officeDocument/2006/relationships/image" Target="../media/image5.jpg"/><Relationship Id="rId5" Type="http://schemas.openxmlformats.org/officeDocument/2006/relationships/hyperlink" Target="https://www.wallpaperflare.com/person-holding-earth-illustration-sustainability-energy-globe-wallpaper-zpsss" TargetMode="External"/><Relationship Id="rId4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C78F39-DF43-4250-8201-73C4070143E1}" type="doc">
      <dgm:prSet loTypeId="urn:microsoft.com/office/officeart/2008/layout/PictureStrips" loCatId="list" qsTypeId="urn:microsoft.com/office/officeart/2005/8/quickstyle/simple1" qsCatId="simple" csTypeId="urn:microsoft.com/office/officeart/2005/8/colors/accent5_3" csCatId="accent5" phldr="1"/>
      <dgm:spPr/>
      <dgm:t>
        <a:bodyPr/>
        <a:lstStyle/>
        <a:p>
          <a:endParaRPr lang="en-US"/>
        </a:p>
      </dgm:t>
    </dgm:pt>
    <dgm:pt modelId="{AF9B63CD-16F8-4048-B55E-F595528B719B}">
      <dgm:prSet phldrT="[Text]"/>
      <dgm:spPr/>
      <dgm:t>
        <a:bodyPr/>
        <a:lstStyle/>
        <a:p>
          <a:r>
            <a:rPr lang="en-US" dirty="0"/>
            <a:t>Lift fans often run unnecessarily, even when the lift is empty or during cold weather.</a:t>
          </a:r>
        </a:p>
      </dgm:t>
    </dgm:pt>
    <dgm:pt modelId="{207AE98D-767A-47C0-BB77-ADC5F6AA916B}" type="parTrans" cxnId="{43FEB275-FB02-467C-B0A7-B29CDA05514A}">
      <dgm:prSet/>
      <dgm:spPr/>
      <dgm:t>
        <a:bodyPr/>
        <a:lstStyle/>
        <a:p>
          <a:endParaRPr lang="en-US"/>
        </a:p>
      </dgm:t>
    </dgm:pt>
    <dgm:pt modelId="{48AB7A67-5967-4618-9020-9485C7A36676}" type="sibTrans" cxnId="{43FEB275-FB02-467C-B0A7-B29CDA05514A}">
      <dgm:prSet/>
      <dgm:spPr/>
      <dgm:t>
        <a:bodyPr/>
        <a:lstStyle/>
        <a:p>
          <a:endParaRPr lang="en-US"/>
        </a:p>
      </dgm:t>
    </dgm:pt>
    <dgm:pt modelId="{F02F39BD-4BD8-4B86-94E8-CF02782B390A}">
      <dgm:prSet phldrT="[Text]"/>
      <dgm:spPr/>
      <dgm:t>
        <a:bodyPr/>
        <a:lstStyle/>
        <a:p>
          <a:r>
            <a:rPr lang="en-US" dirty="0"/>
            <a:t>This results in wasted electricity and reduced fan lifespan.</a:t>
          </a:r>
        </a:p>
      </dgm:t>
    </dgm:pt>
    <dgm:pt modelId="{37FEA7B4-558F-42D9-9D01-C926711C40D4}" type="parTrans" cxnId="{EBBA492F-3326-4AAD-B485-E938A613975B}">
      <dgm:prSet/>
      <dgm:spPr/>
      <dgm:t>
        <a:bodyPr/>
        <a:lstStyle/>
        <a:p>
          <a:endParaRPr lang="en-US"/>
        </a:p>
      </dgm:t>
    </dgm:pt>
    <dgm:pt modelId="{222102C5-259B-4584-AEE5-BDB1E78ED083}" type="sibTrans" cxnId="{EBBA492F-3326-4AAD-B485-E938A613975B}">
      <dgm:prSet/>
      <dgm:spPr/>
      <dgm:t>
        <a:bodyPr/>
        <a:lstStyle/>
        <a:p>
          <a:endParaRPr lang="en-US"/>
        </a:p>
      </dgm:t>
    </dgm:pt>
    <dgm:pt modelId="{DB7D559B-CD8C-4000-AF2F-22A8330DAD2B}">
      <dgm:prSet phldrT="[Text]"/>
      <dgm:spPr/>
      <dgm:t>
        <a:bodyPr/>
        <a:lstStyle/>
        <a:p>
          <a:r>
            <a:rPr lang="en-US" dirty="0"/>
            <a:t>Rethinking Elevator Comfort and Efficiency</a:t>
          </a:r>
        </a:p>
      </dgm:t>
    </dgm:pt>
    <dgm:pt modelId="{FE273EFA-66F3-45A4-B0E0-08EC9909628C}" type="parTrans" cxnId="{ED6909D9-C229-4725-B6A0-D8664B27148D}">
      <dgm:prSet/>
      <dgm:spPr/>
      <dgm:t>
        <a:bodyPr/>
        <a:lstStyle/>
        <a:p>
          <a:endParaRPr lang="en-US"/>
        </a:p>
      </dgm:t>
    </dgm:pt>
    <dgm:pt modelId="{A4286942-EA26-47F5-AB84-5B83E1BADD84}" type="sibTrans" cxnId="{ED6909D9-C229-4725-B6A0-D8664B27148D}">
      <dgm:prSet/>
      <dgm:spPr/>
      <dgm:t>
        <a:bodyPr/>
        <a:lstStyle/>
        <a:p>
          <a:endParaRPr lang="en-US"/>
        </a:p>
      </dgm:t>
    </dgm:pt>
    <dgm:pt modelId="{FE5BAD01-B4F7-41EE-A978-8A094E4EFF79}" type="pres">
      <dgm:prSet presAssocID="{0FC78F39-DF43-4250-8201-73C4070143E1}" presName="Name0" presStyleCnt="0">
        <dgm:presLayoutVars>
          <dgm:dir/>
          <dgm:resizeHandles val="exact"/>
        </dgm:presLayoutVars>
      </dgm:prSet>
      <dgm:spPr/>
    </dgm:pt>
    <dgm:pt modelId="{08C29BF8-EF38-49A3-B639-E028279A373D}" type="pres">
      <dgm:prSet presAssocID="{AF9B63CD-16F8-4048-B55E-F595528B719B}" presName="composite" presStyleCnt="0"/>
      <dgm:spPr/>
    </dgm:pt>
    <dgm:pt modelId="{3C982CDC-76ED-49AC-BD0D-755AD0963FE5}" type="pres">
      <dgm:prSet presAssocID="{AF9B63CD-16F8-4048-B55E-F595528B719B}" presName="rect1" presStyleLbl="trAlignAcc1" presStyleIdx="0" presStyleCnt="3">
        <dgm:presLayoutVars>
          <dgm:bulletEnabled val="1"/>
        </dgm:presLayoutVars>
      </dgm:prSet>
      <dgm:spPr/>
    </dgm:pt>
    <dgm:pt modelId="{514A611B-93B6-485C-A553-DAFE2D6C5976}" type="pres">
      <dgm:prSet presAssocID="{AF9B63CD-16F8-4048-B55E-F595528B719B}" presName="rect2" presStyleLbl="fgImgPlace1" presStyleIdx="0" presStyleCnt="3" custLinFactNeighborX="-4022" custLinFactNeighborY="506"/>
      <dgm:spPr>
        <a:blipFill>
          <a:blip xmlns:r="http://schemas.openxmlformats.org/officeDocument/2006/relationships" r:embed="rId1">
            <a:alphaModFix amt="97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64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 l="-25000" r="-25000"/>
          </a:stretch>
        </a:blipFill>
      </dgm:spPr>
    </dgm:pt>
    <dgm:pt modelId="{5F5EDA07-CD4D-4957-9B3A-7A935D041E32}" type="pres">
      <dgm:prSet presAssocID="{48AB7A67-5967-4618-9020-9485C7A36676}" presName="sibTrans" presStyleCnt="0"/>
      <dgm:spPr/>
    </dgm:pt>
    <dgm:pt modelId="{631E6535-040A-4B0D-BEC5-4ECA5A475904}" type="pres">
      <dgm:prSet presAssocID="{F02F39BD-4BD8-4B86-94E8-CF02782B390A}" presName="composite" presStyleCnt="0"/>
      <dgm:spPr/>
    </dgm:pt>
    <dgm:pt modelId="{A2934319-F5FC-4DCC-9A80-68A542E3DE92}" type="pres">
      <dgm:prSet presAssocID="{F02F39BD-4BD8-4B86-94E8-CF02782B390A}" presName="rect1" presStyleLbl="trAlignAcc1" presStyleIdx="1" presStyleCnt="3">
        <dgm:presLayoutVars>
          <dgm:bulletEnabled val="1"/>
        </dgm:presLayoutVars>
      </dgm:prSet>
      <dgm:spPr/>
    </dgm:pt>
    <dgm:pt modelId="{AA077973-D9DE-4C51-90A6-159FB460DCEF}" type="pres">
      <dgm:prSet presAssocID="{F02F39BD-4BD8-4B86-94E8-CF02782B390A}" presName="rect2" presStyleLbl="fgImgPlace1" presStyleIdx="1" presStyleCnt="3"/>
      <dgm:spPr>
        <a:blipFill>
          <a:blip xmlns:r="http://schemas.openxmlformats.org/officeDocument/2006/relationships"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l="-21000" r="-21000"/>
          </a:stretch>
        </a:blipFill>
      </dgm:spPr>
    </dgm:pt>
    <dgm:pt modelId="{33E1783D-886B-4D07-9F62-9FAD27B2F6DE}" type="pres">
      <dgm:prSet presAssocID="{222102C5-259B-4584-AEE5-BDB1E78ED083}" presName="sibTrans" presStyleCnt="0"/>
      <dgm:spPr/>
    </dgm:pt>
    <dgm:pt modelId="{93349A94-EDBF-42E8-BBEA-13956583F69A}" type="pres">
      <dgm:prSet presAssocID="{DB7D559B-CD8C-4000-AF2F-22A8330DAD2B}" presName="composite" presStyleCnt="0"/>
      <dgm:spPr/>
    </dgm:pt>
    <dgm:pt modelId="{34D6FF1E-DE67-4A8D-BE57-2AAE41198C04}" type="pres">
      <dgm:prSet presAssocID="{DB7D559B-CD8C-4000-AF2F-22A8330DAD2B}" presName="rect1" presStyleLbl="trAlignAcc1" presStyleIdx="2" presStyleCnt="3">
        <dgm:presLayoutVars>
          <dgm:bulletEnabled val="1"/>
        </dgm:presLayoutVars>
      </dgm:prSet>
      <dgm:spPr/>
    </dgm:pt>
    <dgm:pt modelId="{B5041966-5216-4084-9987-F503391ADD94}" type="pres">
      <dgm:prSet presAssocID="{DB7D559B-CD8C-4000-AF2F-22A8330DAD2B}" presName="rect2" presStyleLbl="fgImgPlace1" presStyleIdx="2" presStyleCnt="3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</dgm:ptLst>
  <dgm:cxnLst>
    <dgm:cxn modelId="{EBBA492F-3326-4AAD-B485-E938A613975B}" srcId="{0FC78F39-DF43-4250-8201-73C4070143E1}" destId="{F02F39BD-4BD8-4B86-94E8-CF02782B390A}" srcOrd="1" destOrd="0" parTransId="{37FEA7B4-558F-42D9-9D01-C926711C40D4}" sibTransId="{222102C5-259B-4584-AEE5-BDB1E78ED083}"/>
    <dgm:cxn modelId="{79D83131-127D-4C07-B3DE-A53F1E55424E}" type="presOf" srcId="{AF9B63CD-16F8-4048-B55E-F595528B719B}" destId="{3C982CDC-76ED-49AC-BD0D-755AD0963FE5}" srcOrd="0" destOrd="0" presId="urn:microsoft.com/office/officeart/2008/layout/PictureStrips"/>
    <dgm:cxn modelId="{25E58548-8499-480D-AA7C-655B8D0F7A42}" type="presOf" srcId="{DB7D559B-CD8C-4000-AF2F-22A8330DAD2B}" destId="{34D6FF1E-DE67-4A8D-BE57-2AAE41198C04}" srcOrd="0" destOrd="0" presId="urn:microsoft.com/office/officeart/2008/layout/PictureStrips"/>
    <dgm:cxn modelId="{43FEB275-FB02-467C-B0A7-B29CDA05514A}" srcId="{0FC78F39-DF43-4250-8201-73C4070143E1}" destId="{AF9B63CD-16F8-4048-B55E-F595528B719B}" srcOrd="0" destOrd="0" parTransId="{207AE98D-767A-47C0-BB77-ADC5F6AA916B}" sibTransId="{48AB7A67-5967-4618-9020-9485C7A36676}"/>
    <dgm:cxn modelId="{5F51C759-392F-449A-999E-1ACEDF2263B8}" type="presOf" srcId="{0FC78F39-DF43-4250-8201-73C4070143E1}" destId="{FE5BAD01-B4F7-41EE-A978-8A094E4EFF79}" srcOrd="0" destOrd="0" presId="urn:microsoft.com/office/officeart/2008/layout/PictureStrips"/>
    <dgm:cxn modelId="{ED6909D9-C229-4725-B6A0-D8664B27148D}" srcId="{0FC78F39-DF43-4250-8201-73C4070143E1}" destId="{DB7D559B-CD8C-4000-AF2F-22A8330DAD2B}" srcOrd="2" destOrd="0" parTransId="{FE273EFA-66F3-45A4-B0E0-08EC9909628C}" sibTransId="{A4286942-EA26-47F5-AB84-5B83E1BADD84}"/>
    <dgm:cxn modelId="{61838DF9-F666-4C8F-8A91-545AD078BF8A}" type="presOf" srcId="{F02F39BD-4BD8-4B86-94E8-CF02782B390A}" destId="{A2934319-F5FC-4DCC-9A80-68A542E3DE92}" srcOrd="0" destOrd="0" presId="urn:microsoft.com/office/officeart/2008/layout/PictureStrips"/>
    <dgm:cxn modelId="{94510547-9A63-4E5D-BE9C-283196B8EA1D}" type="presParOf" srcId="{FE5BAD01-B4F7-41EE-A978-8A094E4EFF79}" destId="{08C29BF8-EF38-49A3-B639-E028279A373D}" srcOrd="0" destOrd="0" presId="urn:microsoft.com/office/officeart/2008/layout/PictureStrips"/>
    <dgm:cxn modelId="{C15697B6-F11A-4EC1-A08D-61A6ED54EBDF}" type="presParOf" srcId="{08C29BF8-EF38-49A3-B639-E028279A373D}" destId="{3C982CDC-76ED-49AC-BD0D-755AD0963FE5}" srcOrd="0" destOrd="0" presId="urn:microsoft.com/office/officeart/2008/layout/PictureStrips"/>
    <dgm:cxn modelId="{1CA317F4-1E42-47E7-8688-4E86C39F7495}" type="presParOf" srcId="{08C29BF8-EF38-49A3-B639-E028279A373D}" destId="{514A611B-93B6-485C-A553-DAFE2D6C5976}" srcOrd="1" destOrd="0" presId="urn:microsoft.com/office/officeart/2008/layout/PictureStrips"/>
    <dgm:cxn modelId="{5333997C-4168-43C2-9112-E2FD0579B4C4}" type="presParOf" srcId="{FE5BAD01-B4F7-41EE-A978-8A094E4EFF79}" destId="{5F5EDA07-CD4D-4957-9B3A-7A935D041E32}" srcOrd="1" destOrd="0" presId="urn:microsoft.com/office/officeart/2008/layout/PictureStrips"/>
    <dgm:cxn modelId="{7D55BC74-2172-4004-BE90-045ADE5B7C0E}" type="presParOf" srcId="{FE5BAD01-B4F7-41EE-A978-8A094E4EFF79}" destId="{631E6535-040A-4B0D-BEC5-4ECA5A475904}" srcOrd="2" destOrd="0" presId="urn:microsoft.com/office/officeart/2008/layout/PictureStrips"/>
    <dgm:cxn modelId="{8BD23BD3-AD8F-4FAE-A9A8-3371C520E191}" type="presParOf" srcId="{631E6535-040A-4B0D-BEC5-4ECA5A475904}" destId="{A2934319-F5FC-4DCC-9A80-68A542E3DE92}" srcOrd="0" destOrd="0" presId="urn:microsoft.com/office/officeart/2008/layout/PictureStrips"/>
    <dgm:cxn modelId="{885F68EE-C510-4962-AD6A-DFE63D5FAFC1}" type="presParOf" srcId="{631E6535-040A-4B0D-BEC5-4ECA5A475904}" destId="{AA077973-D9DE-4C51-90A6-159FB460DCEF}" srcOrd="1" destOrd="0" presId="urn:microsoft.com/office/officeart/2008/layout/PictureStrips"/>
    <dgm:cxn modelId="{F9AD1499-055D-44EF-9A66-76059BF4C0B9}" type="presParOf" srcId="{FE5BAD01-B4F7-41EE-A978-8A094E4EFF79}" destId="{33E1783D-886B-4D07-9F62-9FAD27B2F6DE}" srcOrd="3" destOrd="0" presId="urn:microsoft.com/office/officeart/2008/layout/PictureStrips"/>
    <dgm:cxn modelId="{7F9ADE9F-145E-4FD7-BD03-0D8B66A62E1B}" type="presParOf" srcId="{FE5BAD01-B4F7-41EE-A978-8A094E4EFF79}" destId="{93349A94-EDBF-42E8-BBEA-13956583F69A}" srcOrd="4" destOrd="0" presId="urn:microsoft.com/office/officeart/2008/layout/PictureStrips"/>
    <dgm:cxn modelId="{6D532845-0B60-44E0-BBB7-B4AAA62FDDFC}" type="presParOf" srcId="{93349A94-EDBF-42E8-BBEA-13956583F69A}" destId="{34D6FF1E-DE67-4A8D-BE57-2AAE41198C04}" srcOrd="0" destOrd="0" presId="urn:microsoft.com/office/officeart/2008/layout/PictureStrips"/>
    <dgm:cxn modelId="{DE464E16-8A7A-41A0-94D6-0534410A98EE}" type="presParOf" srcId="{93349A94-EDBF-42E8-BBEA-13956583F69A}" destId="{B5041966-5216-4084-9987-F503391ADD94}" srcOrd="1" destOrd="0" presId="urn:microsoft.com/office/officeart/2008/layout/PictureStrips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115385-DE61-4C8D-81F6-5676D7C80679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8E105E-7F94-4C2D-A760-FC24682D030B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1600" b="1" dirty="0"/>
            <a:t>Below 20°C (winter) </a:t>
          </a:r>
        </a:p>
      </dgm:t>
    </dgm:pt>
    <dgm:pt modelId="{FD4799D0-882A-4676-9290-093CFB96B33E}" type="parTrans" cxnId="{456A49BF-4B47-47D0-9306-63174EB65F69}">
      <dgm:prSet/>
      <dgm:spPr/>
      <dgm:t>
        <a:bodyPr/>
        <a:lstStyle/>
        <a:p>
          <a:endParaRPr lang="en-US"/>
        </a:p>
      </dgm:t>
    </dgm:pt>
    <dgm:pt modelId="{3D3DA95D-F259-429A-9C37-C86D2D086C11}" type="sibTrans" cxnId="{456A49BF-4B47-47D0-9306-63174EB65F69}">
      <dgm:prSet/>
      <dgm:spPr/>
      <dgm:t>
        <a:bodyPr/>
        <a:lstStyle/>
        <a:p>
          <a:endParaRPr lang="en-US"/>
        </a:p>
      </dgm:t>
    </dgm:pt>
    <dgm:pt modelId="{23D803BE-DFD1-4C86-9BDF-097832B41799}">
      <dgm:prSet phldrT="[Text]"/>
      <dgm:spPr/>
      <dgm:t>
        <a:bodyPr/>
        <a:lstStyle/>
        <a:p>
          <a:r>
            <a:rPr lang="en-US" b="1" dirty="0">
              <a:latin typeface="Epilogue" panose="020B0604020202020204" charset="0"/>
            </a:rPr>
            <a:t>Fan off  , regardless of occupancy.</a:t>
          </a:r>
        </a:p>
      </dgm:t>
    </dgm:pt>
    <dgm:pt modelId="{224199F2-4612-45FE-917F-8826D0D80321}" type="parTrans" cxnId="{88EE976A-9952-407A-82D9-012527AA87F7}">
      <dgm:prSet/>
      <dgm:spPr/>
      <dgm:t>
        <a:bodyPr/>
        <a:lstStyle/>
        <a:p>
          <a:endParaRPr lang="en-US"/>
        </a:p>
      </dgm:t>
    </dgm:pt>
    <dgm:pt modelId="{0AC8C758-1D3F-483B-9B88-5D6B0EB1DFC8}" type="sibTrans" cxnId="{88EE976A-9952-407A-82D9-012527AA87F7}">
      <dgm:prSet/>
      <dgm:spPr/>
      <dgm:t>
        <a:bodyPr/>
        <a:lstStyle/>
        <a:p>
          <a:endParaRPr lang="en-US"/>
        </a:p>
      </dgm:t>
    </dgm:pt>
    <dgm:pt modelId="{69B11390-C7CA-4E6D-8DDF-DA90A5A35B75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pPr algn="ctr"/>
          <a:r>
            <a:rPr lang="en-US" sz="1600" b="1" dirty="0"/>
            <a:t>Above 30°C (summer)</a:t>
          </a:r>
        </a:p>
      </dgm:t>
    </dgm:pt>
    <dgm:pt modelId="{17354E44-CBBB-4708-8FC2-6F5A9E7F3D26}" type="parTrans" cxnId="{4EEEB9A5-4914-4365-B204-4F34BB94175C}">
      <dgm:prSet/>
      <dgm:spPr/>
      <dgm:t>
        <a:bodyPr/>
        <a:lstStyle/>
        <a:p>
          <a:endParaRPr lang="en-US"/>
        </a:p>
      </dgm:t>
    </dgm:pt>
    <dgm:pt modelId="{D5EE4E84-34F6-4056-B085-D17C7BBB2312}" type="sibTrans" cxnId="{4EEEB9A5-4914-4365-B204-4F34BB94175C}">
      <dgm:prSet/>
      <dgm:spPr/>
      <dgm:t>
        <a:bodyPr/>
        <a:lstStyle/>
        <a:p>
          <a:endParaRPr lang="en-US"/>
        </a:p>
      </dgm:t>
    </dgm:pt>
    <dgm:pt modelId="{4275372F-5F49-4762-8214-2F6BF91A04F4}">
      <dgm:prSet phldrT="[Text]"/>
      <dgm:spPr/>
      <dgm:t>
        <a:bodyPr/>
        <a:lstStyle/>
        <a:p>
          <a:r>
            <a:rPr lang="en-US" b="1" dirty="0">
              <a:latin typeface="Epilogue" panose="020B0604020202020204" charset="0"/>
            </a:rPr>
            <a:t>Fan on, regardless of occupancy.</a:t>
          </a:r>
        </a:p>
      </dgm:t>
    </dgm:pt>
    <dgm:pt modelId="{A830B43D-E239-40A6-94E3-4F16A48FA79F}" type="parTrans" cxnId="{73E93A86-5795-4385-8663-F791D121B7D1}">
      <dgm:prSet/>
      <dgm:spPr/>
      <dgm:t>
        <a:bodyPr/>
        <a:lstStyle/>
        <a:p>
          <a:endParaRPr lang="en-US"/>
        </a:p>
      </dgm:t>
    </dgm:pt>
    <dgm:pt modelId="{D99BEFD1-4058-4C54-957D-2CF090BE72E5}" type="sibTrans" cxnId="{73E93A86-5795-4385-8663-F791D121B7D1}">
      <dgm:prSet/>
      <dgm:spPr/>
      <dgm:t>
        <a:bodyPr/>
        <a:lstStyle/>
        <a:p>
          <a:endParaRPr lang="en-US"/>
        </a:p>
      </dgm:t>
    </dgm:pt>
    <dgm:pt modelId="{1AA6C25D-9C6C-49CC-8B62-2D75153F7037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1600" b="1" dirty="0"/>
            <a:t>Between 20-30°C </a:t>
          </a:r>
        </a:p>
      </dgm:t>
    </dgm:pt>
    <dgm:pt modelId="{604B915A-59B4-4D45-A324-BD9F358A8A08}" type="parTrans" cxnId="{D72749FB-9F22-4CF2-BE36-6877A340CCF6}">
      <dgm:prSet/>
      <dgm:spPr/>
      <dgm:t>
        <a:bodyPr/>
        <a:lstStyle/>
        <a:p>
          <a:endParaRPr lang="en-US"/>
        </a:p>
      </dgm:t>
    </dgm:pt>
    <dgm:pt modelId="{1EA3171B-729B-4550-B32D-829E90F65617}" type="sibTrans" cxnId="{D72749FB-9F22-4CF2-BE36-6877A340CCF6}">
      <dgm:prSet/>
      <dgm:spPr/>
      <dgm:t>
        <a:bodyPr/>
        <a:lstStyle/>
        <a:p>
          <a:endParaRPr lang="en-US"/>
        </a:p>
      </dgm:t>
    </dgm:pt>
    <dgm:pt modelId="{2A794A1B-2F70-4567-A5DD-80B2AA07D8A0}">
      <dgm:prSet phldrT="[Text]"/>
      <dgm:spPr/>
      <dgm:t>
        <a:bodyPr/>
        <a:lstStyle/>
        <a:p>
          <a:r>
            <a:rPr lang="en-US" b="1" dirty="0">
              <a:latin typeface="Epilogue" panose="020B0604020202020204" charset="0"/>
            </a:rPr>
            <a:t>Fan operates based on motion sensor. </a:t>
          </a:r>
        </a:p>
      </dgm:t>
    </dgm:pt>
    <dgm:pt modelId="{4C7E15AF-2DC5-47B7-AB13-558318B92A81}" type="parTrans" cxnId="{997A1BAE-C345-4D5C-A156-AB6AC3524C01}">
      <dgm:prSet/>
      <dgm:spPr/>
      <dgm:t>
        <a:bodyPr/>
        <a:lstStyle/>
        <a:p>
          <a:endParaRPr lang="en-US"/>
        </a:p>
      </dgm:t>
    </dgm:pt>
    <dgm:pt modelId="{9747793F-5E9B-47C6-A2B5-095BAFC80A36}" type="sibTrans" cxnId="{997A1BAE-C345-4D5C-A156-AB6AC3524C01}">
      <dgm:prSet/>
      <dgm:spPr/>
      <dgm:t>
        <a:bodyPr/>
        <a:lstStyle/>
        <a:p>
          <a:endParaRPr lang="en-US"/>
        </a:p>
      </dgm:t>
    </dgm:pt>
    <dgm:pt modelId="{673F9FF3-8F89-441E-A7BE-4CF6382E0074}">
      <dgm:prSet phldrT="[Text]"/>
      <dgm:spPr/>
      <dgm:t>
        <a:bodyPr/>
        <a:lstStyle/>
        <a:p>
          <a:r>
            <a:rPr lang="en-US" b="1" dirty="0">
              <a:latin typeface="Epilogue" panose="020B0604020202020204" charset="0"/>
            </a:rPr>
            <a:t>If motion is detected, the fan turns on; otherwise, it turns off.</a:t>
          </a:r>
        </a:p>
      </dgm:t>
    </dgm:pt>
    <dgm:pt modelId="{B8D8425F-C524-4D05-B14D-7944CF5814A2}" type="parTrans" cxnId="{58E98EF2-81AE-46F4-966A-C8502A300036}">
      <dgm:prSet/>
      <dgm:spPr/>
      <dgm:t>
        <a:bodyPr/>
        <a:lstStyle/>
        <a:p>
          <a:endParaRPr lang="en-US"/>
        </a:p>
      </dgm:t>
    </dgm:pt>
    <dgm:pt modelId="{C72373CA-2F34-4AE0-B2D7-A7143C19BC97}" type="sibTrans" cxnId="{58E98EF2-81AE-46F4-966A-C8502A300036}">
      <dgm:prSet/>
      <dgm:spPr/>
      <dgm:t>
        <a:bodyPr/>
        <a:lstStyle/>
        <a:p>
          <a:endParaRPr lang="en-US"/>
        </a:p>
      </dgm:t>
    </dgm:pt>
    <dgm:pt modelId="{F0CD8640-1088-4810-BBAF-B295E69849DE}" type="pres">
      <dgm:prSet presAssocID="{D8115385-DE61-4C8D-81F6-5676D7C80679}" presName="linearFlow" presStyleCnt="0">
        <dgm:presLayoutVars>
          <dgm:dir/>
          <dgm:animLvl val="lvl"/>
          <dgm:resizeHandles val="exact"/>
        </dgm:presLayoutVars>
      </dgm:prSet>
      <dgm:spPr/>
    </dgm:pt>
    <dgm:pt modelId="{D18B36A5-DF14-4D93-9091-0BC5EDFEAE99}" type="pres">
      <dgm:prSet presAssocID="{F08E105E-7F94-4C2D-A760-FC24682D030B}" presName="composite" presStyleCnt="0"/>
      <dgm:spPr/>
    </dgm:pt>
    <dgm:pt modelId="{FBD54BE2-54F0-4875-AD06-52D224371898}" type="pres">
      <dgm:prSet presAssocID="{F08E105E-7F94-4C2D-A760-FC24682D030B}" presName="parentText" presStyleLbl="alignNode1" presStyleIdx="0" presStyleCnt="3" custScaleX="188075" custScaleY="154964" custLinFactNeighborX="-26350" custLinFactNeighborY="-11915">
        <dgm:presLayoutVars>
          <dgm:chMax val="1"/>
          <dgm:bulletEnabled val="1"/>
        </dgm:presLayoutVars>
      </dgm:prSet>
      <dgm:spPr/>
    </dgm:pt>
    <dgm:pt modelId="{9D476B22-4646-4262-AC8C-F10892C4BB76}" type="pres">
      <dgm:prSet presAssocID="{F08E105E-7F94-4C2D-A760-FC24682D030B}" presName="descendantText" presStyleLbl="alignAcc1" presStyleIdx="0" presStyleCnt="3" custScaleY="185224" custLinFactNeighborX="5181" custLinFactNeighborY="11458">
        <dgm:presLayoutVars>
          <dgm:bulletEnabled val="1"/>
        </dgm:presLayoutVars>
      </dgm:prSet>
      <dgm:spPr/>
    </dgm:pt>
    <dgm:pt modelId="{557C306C-56F3-439D-815E-94511CAED073}" type="pres">
      <dgm:prSet presAssocID="{3D3DA95D-F259-429A-9C37-C86D2D086C11}" presName="sp" presStyleCnt="0"/>
      <dgm:spPr/>
    </dgm:pt>
    <dgm:pt modelId="{AF5F2421-24BD-4CF1-B2C0-640D520BAE13}" type="pres">
      <dgm:prSet presAssocID="{69B11390-C7CA-4E6D-8DDF-DA90A5A35B75}" presName="composite" presStyleCnt="0"/>
      <dgm:spPr/>
    </dgm:pt>
    <dgm:pt modelId="{4B5FCDE2-4F43-4BC0-BC9B-DE054F3B4EDA}" type="pres">
      <dgm:prSet presAssocID="{69B11390-C7CA-4E6D-8DDF-DA90A5A35B75}" presName="parentText" presStyleLbl="alignNode1" presStyleIdx="1" presStyleCnt="3" custScaleX="192246" custScaleY="163410" custLinFactNeighborX="-28440" custLinFactNeighborY="-28555">
        <dgm:presLayoutVars>
          <dgm:chMax val="1"/>
          <dgm:bulletEnabled val="1"/>
        </dgm:presLayoutVars>
      </dgm:prSet>
      <dgm:spPr/>
    </dgm:pt>
    <dgm:pt modelId="{2F16C68A-AEE9-499D-AE2E-ADCAEDE16862}" type="pres">
      <dgm:prSet presAssocID="{69B11390-C7CA-4E6D-8DDF-DA90A5A35B75}" presName="descendantText" presStyleLbl="alignAcc1" presStyleIdx="1" presStyleCnt="3" custScaleY="159532" custLinFactNeighborX="5181" custLinFactNeighborY="-35618">
        <dgm:presLayoutVars>
          <dgm:bulletEnabled val="1"/>
        </dgm:presLayoutVars>
      </dgm:prSet>
      <dgm:spPr/>
    </dgm:pt>
    <dgm:pt modelId="{9FF7351A-4EAC-420A-9FD3-AB1D5262930B}" type="pres">
      <dgm:prSet presAssocID="{D5EE4E84-34F6-4056-B085-D17C7BBB2312}" presName="sp" presStyleCnt="0"/>
      <dgm:spPr/>
    </dgm:pt>
    <dgm:pt modelId="{34BE3AB6-FD4F-417D-92D4-B6053EBB0900}" type="pres">
      <dgm:prSet presAssocID="{1AA6C25D-9C6C-49CC-8B62-2D75153F7037}" presName="composite" presStyleCnt="0"/>
      <dgm:spPr/>
    </dgm:pt>
    <dgm:pt modelId="{045505C4-1D42-4C18-BEDD-0A893B6D4534}" type="pres">
      <dgm:prSet presAssocID="{1AA6C25D-9C6C-49CC-8B62-2D75153F7037}" presName="parentText" presStyleLbl="alignNode1" presStyleIdx="2" presStyleCnt="3" custScaleX="195207" custScaleY="149568" custLinFactNeighborX="-32181" custLinFactNeighborY="-61974">
        <dgm:presLayoutVars>
          <dgm:chMax val="1"/>
          <dgm:bulletEnabled val="1"/>
        </dgm:presLayoutVars>
      </dgm:prSet>
      <dgm:spPr/>
    </dgm:pt>
    <dgm:pt modelId="{5101C0D9-E0C2-4308-9751-2D28BFF6C9A3}" type="pres">
      <dgm:prSet presAssocID="{1AA6C25D-9C6C-49CC-8B62-2D75153F7037}" presName="descendantText" presStyleLbl="alignAcc1" presStyleIdx="2" presStyleCnt="3" custScaleY="197881" custLinFactNeighborX="5036" custLinFactNeighborY="-91552">
        <dgm:presLayoutVars>
          <dgm:bulletEnabled val="1"/>
        </dgm:presLayoutVars>
      </dgm:prSet>
      <dgm:spPr/>
    </dgm:pt>
  </dgm:ptLst>
  <dgm:cxnLst>
    <dgm:cxn modelId="{88EE976A-9952-407A-82D9-012527AA87F7}" srcId="{F08E105E-7F94-4C2D-A760-FC24682D030B}" destId="{23D803BE-DFD1-4C86-9BDF-097832B41799}" srcOrd="0" destOrd="0" parTransId="{224199F2-4612-45FE-917F-8826D0D80321}" sibTransId="{0AC8C758-1D3F-483B-9B88-5D6B0EB1DFC8}"/>
    <dgm:cxn modelId="{E833E57C-2B9A-4D2D-9D2D-D063C39F8127}" type="presOf" srcId="{69B11390-C7CA-4E6D-8DDF-DA90A5A35B75}" destId="{4B5FCDE2-4F43-4BC0-BC9B-DE054F3B4EDA}" srcOrd="0" destOrd="0" presId="urn:microsoft.com/office/officeart/2005/8/layout/chevron2"/>
    <dgm:cxn modelId="{73E93A86-5795-4385-8663-F791D121B7D1}" srcId="{69B11390-C7CA-4E6D-8DDF-DA90A5A35B75}" destId="{4275372F-5F49-4762-8214-2F6BF91A04F4}" srcOrd="0" destOrd="0" parTransId="{A830B43D-E239-40A6-94E3-4F16A48FA79F}" sibTransId="{D99BEFD1-4058-4C54-957D-2CF090BE72E5}"/>
    <dgm:cxn modelId="{C65F5C88-E92D-4A3C-BD65-AC5D6FD3726B}" type="presOf" srcId="{4275372F-5F49-4762-8214-2F6BF91A04F4}" destId="{2F16C68A-AEE9-499D-AE2E-ADCAEDE16862}" srcOrd="0" destOrd="0" presId="urn:microsoft.com/office/officeart/2005/8/layout/chevron2"/>
    <dgm:cxn modelId="{6E2D6C9D-646C-47F7-AE85-166C418A84DC}" type="presOf" srcId="{673F9FF3-8F89-441E-A7BE-4CF6382E0074}" destId="{5101C0D9-E0C2-4308-9751-2D28BFF6C9A3}" srcOrd="0" destOrd="1" presId="urn:microsoft.com/office/officeart/2005/8/layout/chevron2"/>
    <dgm:cxn modelId="{4EEEB9A5-4914-4365-B204-4F34BB94175C}" srcId="{D8115385-DE61-4C8D-81F6-5676D7C80679}" destId="{69B11390-C7CA-4E6D-8DDF-DA90A5A35B75}" srcOrd="1" destOrd="0" parTransId="{17354E44-CBBB-4708-8FC2-6F5A9E7F3D26}" sibTransId="{D5EE4E84-34F6-4056-B085-D17C7BBB2312}"/>
    <dgm:cxn modelId="{997A1BAE-C345-4D5C-A156-AB6AC3524C01}" srcId="{1AA6C25D-9C6C-49CC-8B62-2D75153F7037}" destId="{2A794A1B-2F70-4567-A5DD-80B2AA07D8A0}" srcOrd="0" destOrd="0" parTransId="{4C7E15AF-2DC5-47B7-AB13-558318B92A81}" sibTransId="{9747793F-5E9B-47C6-A2B5-095BAFC80A36}"/>
    <dgm:cxn modelId="{456A49BF-4B47-47D0-9306-63174EB65F69}" srcId="{D8115385-DE61-4C8D-81F6-5676D7C80679}" destId="{F08E105E-7F94-4C2D-A760-FC24682D030B}" srcOrd="0" destOrd="0" parTransId="{FD4799D0-882A-4676-9290-093CFB96B33E}" sibTransId="{3D3DA95D-F259-429A-9C37-C86D2D086C11}"/>
    <dgm:cxn modelId="{02C952CE-5018-4F39-B87D-24D998692CF7}" type="presOf" srcId="{F08E105E-7F94-4C2D-A760-FC24682D030B}" destId="{FBD54BE2-54F0-4875-AD06-52D224371898}" srcOrd="0" destOrd="0" presId="urn:microsoft.com/office/officeart/2005/8/layout/chevron2"/>
    <dgm:cxn modelId="{B5F3B4DB-310E-41D5-B800-A40F8E46FC91}" type="presOf" srcId="{23D803BE-DFD1-4C86-9BDF-097832B41799}" destId="{9D476B22-4646-4262-AC8C-F10892C4BB76}" srcOrd="0" destOrd="0" presId="urn:microsoft.com/office/officeart/2005/8/layout/chevron2"/>
    <dgm:cxn modelId="{CA07F5DD-F51C-4845-B153-BBB3DD7DBCE0}" type="presOf" srcId="{2A794A1B-2F70-4567-A5DD-80B2AA07D8A0}" destId="{5101C0D9-E0C2-4308-9751-2D28BFF6C9A3}" srcOrd="0" destOrd="0" presId="urn:microsoft.com/office/officeart/2005/8/layout/chevron2"/>
    <dgm:cxn modelId="{09E6D7EB-DD66-4115-A9E4-2DA75EFFE6A6}" type="presOf" srcId="{D8115385-DE61-4C8D-81F6-5676D7C80679}" destId="{F0CD8640-1088-4810-BBAF-B295E69849DE}" srcOrd="0" destOrd="0" presId="urn:microsoft.com/office/officeart/2005/8/layout/chevron2"/>
    <dgm:cxn modelId="{58E98EF2-81AE-46F4-966A-C8502A300036}" srcId="{1AA6C25D-9C6C-49CC-8B62-2D75153F7037}" destId="{673F9FF3-8F89-441E-A7BE-4CF6382E0074}" srcOrd="1" destOrd="0" parTransId="{B8D8425F-C524-4D05-B14D-7944CF5814A2}" sibTransId="{C72373CA-2F34-4AE0-B2D7-A7143C19BC97}"/>
    <dgm:cxn modelId="{D72749FB-9F22-4CF2-BE36-6877A340CCF6}" srcId="{D8115385-DE61-4C8D-81F6-5676D7C80679}" destId="{1AA6C25D-9C6C-49CC-8B62-2D75153F7037}" srcOrd="2" destOrd="0" parTransId="{604B915A-59B4-4D45-A324-BD9F358A8A08}" sibTransId="{1EA3171B-729B-4550-B32D-829E90F65617}"/>
    <dgm:cxn modelId="{AD95CBFF-9074-4036-8F2E-E37C598CCF87}" type="presOf" srcId="{1AA6C25D-9C6C-49CC-8B62-2D75153F7037}" destId="{045505C4-1D42-4C18-BEDD-0A893B6D4534}" srcOrd="0" destOrd="0" presId="urn:microsoft.com/office/officeart/2005/8/layout/chevron2"/>
    <dgm:cxn modelId="{AEAB0413-0D16-4859-86B5-112FEF41A76D}" type="presParOf" srcId="{F0CD8640-1088-4810-BBAF-B295E69849DE}" destId="{D18B36A5-DF14-4D93-9091-0BC5EDFEAE99}" srcOrd="0" destOrd="0" presId="urn:microsoft.com/office/officeart/2005/8/layout/chevron2"/>
    <dgm:cxn modelId="{58070212-6801-4CB7-9D84-9768E5DED9A2}" type="presParOf" srcId="{D18B36A5-DF14-4D93-9091-0BC5EDFEAE99}" destId="{FBD54BE2-54F0-4875-AD06-52D224371898}" srcOrd="0" destOrd="0" presId="urn:microsoft.com/office/officeart/2005/8/layout/chevron2"/>
    <dgm:cxn modelId="{6C494ADD-C0A3-4E35-8824-2D01D9E070E8}" type="presParOf" srcId="{D18B36A5-DF14-4D93-9091-0BC5EDFEAE99}" destId="{9D476B22-4646-4262-AC8C-F10892C4BB76}" srcOrd="1" destOrd="0" presId="urn:microsoft.com/office/officeart/2005/8/layout/chevron2"/>
    <dgm:cxn modelId="{BBAD735F-10EA-4E0D-8023-920CA3504E12}" type="presParOf" srcId="{F0CD8640-1088-4810-BBAF-B295E69849DE}" destId="{557C306C-56F3-439D-815E-94511CAED073}" srcOrd="1" destOrd="0" presId="urn:microsoft.com/office/officeart/2005/8/layout/chevron2"/>
    <dgm:cxn modelId="{D2B71CFA-5A45-4BA4-955C-D355E4F899D9}" type="presParOf" srcId="{F0CD8640-1088-4810-BBAF-B295E69849DE}" destId="{AF5F2421-24BD-4CF1-B2C0-640D520BAE13}" srcOrd="2" destOrd="0" presId="urn:microsoft.com/office/officeart/2005/8/layout/chevron2"/>
    <dgm:cxn modelId="{1FC20073-609F-4062-852B-881BB557AD2F}" type="presParOf" srcId="{AF5F2421-24BD-4CF1-B2C0-640D520BAE13}" destId="{4B5FCDE2-4F43-4BC0-BC9B-DE054F3B4EDA}" srcOrd="0" destOrd="0" presId="urn:microsoft.com/office/officeart/2005/8/layout/chevron2"/>
    <dgm:cxn modelId="{E847EEAF-EA2A-4C22-AEC7-71D422C8BBD6}" type="presParOf" srcId="{AF5F2421-24BD-4CF1-B2C0-640D520BAE13}" destId="{2F16C68A-AEE9-499D-AE2E-ADCAEDE16862}" srcOrd="1" destOrd="0" presId="urn:microsoft.com/office/officeart/2005/8/layout/chevron2"/>
    <dgm:cxn modelId="{60C0EA2B-F141-44C1-A267-F07CACEC8B06}" type="presParOf" srcId="{F0CD8640-1088-4810-BBAF-B295E69849DE}" destId="{9FF7351A-4EAC-420A-9FD3-AB1D5262930B}" srcOrd="3" destOrd="0" presId="urn:microsoft.com/office/officeart/2005/8/layout/chevron2"/>
    <dgm:cxn modelId="{A1417184-341D-4599-8288-1EAB9CC09001}" type="presParOf" srcId="{F0CD8640-1088-4810-BBAF-B295E69849DE}" destId="{34BE3AB6-FD4F-417D-92D4-B6053EBB0900}" srcOrd="4" destOrd="0" presId="urn:microsoft.com/office/officeart/2005/8/layout/chevron2"/>
    <dgm:cxn modelId="{C73DBFEA-8242-43D0-ADB0-66B3FCD2C93E}" type="presParOf" srcId="{34BE3AB6-FD4F-417D-92D4-B6053EBB0900}" destId="{045505C4-1D42-4C18-BEDD-0A893B6D4534}" srcOrd="0" destOrd="0" presId="urn:microsoft.com/office/officeart/2005/8/layout/chevron2"/>
    <dgm:cxn modelId="{D2F73596-F939-4845-9545-8C435E298D3F}" type="presParOf" srcId="{34BE3AB6-FD4F-417D-92D4-B6053EBB0900}" destId="{5101C0D9-E0C2-4308-9751-2D28BFF6C9A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0EE69C9-CA6A-4EF9-9F5A-3B693E3C074D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4F49F2-A520-4BD7-BAC3-255C4F8D2E9D}">
      <dgm:prSet/>
      <dgm:spPr/>
      <dgm:t>
        <a:bodyPr/>
        <a:lstStyle/>
        <a:p>
          <a:r>
            <a:rPr lang="en-US"/>
            <a:t>Fan activates only when the elevator is occupied</a:t>
          </a:r>
        </a:p>
      </dgm:t>
    </dgm:pt>
    <dgm:pt modelId="{524144A7-15E8-47BD-913B-BEAE3A575D41}" type="parTrans" cxnId="{58595E06-0647-491F-8188-98D1E198A71C}">
      <dgm:prSet/>
      <dgm:spPr/>
      <dgm:t>
        <a:bodyPr/>
        <a:lstStyle/>
        <a:p>
          <a:endParaRPr lang="en-US"/>
        </a:p>
      </dgm:t>
    </dgm:pt>
    <dgm:pt modelId="{89D1DB69-E9A3-49A8-945A-D1D7B4ACE0D7}" type="sibTrans" cxnId="{58595E06-0647-491F-8188-98D1E198A71C}">
      <dgm:prSet/>
      <dgm:spPr/>
      <dgm:t>
        <a:bodyPr/>
        <a:lstStyle/>
        <a:p>
          <a:endParaRPr lang="en-US"/>
        </a:p>
      </dgm:t>
    </dgm:pt>
    <dgm:pt modelId="{7F644249-4F57-4371-A45B-5B2759B2AB38}">
      <dgm:prSet/>
      <dgm:spPr/>
      <dgm:t>
        <a:bodyPr/>
        <a:lstStyle/>
        <a:p>
          <a:r>
            <a:rPr lang="en-US" dirty="0"/>
            <a:t>Uses sensors to detect presence and ambient temperature</a:t>
          </a:r>
        </a:p>
      </dgm:t>
    </dgm:pt>
    <dgm:pt modelId="{F34336C5-B51E-4C02-8C4B-CC63997CC835}" type="parTrans" cxnId="{A306F630-0EAC-4E36-BE45-B877A972AD00}">
      <dgm:prSet/>
      <dgm:spPr/>
      <dgm:t>
        <a:bodyPr/>
        <a:lstStyle/>
        <a:p>
          <a:endParaRPr lang="en-US"/>
        </a:p>
      </dgm:t>
    </dgm:pt>
    <dgm:pt modelId="{C67D2549-A452-41D3-99DD-A1AA64AD1CDD}" type="sibTrans" cxnId="{A306F630-0EAC-4E36-BE45-B877A972AD00}">
      <dgm:prSet/>
      <dgm:spPr/>
      <dgm:t>
        <a:bodyPr/>
        <a:lstStyle/>
        <a:p>
          <a:endParaRPr lang="en-US"/>
        </a:p>
      </dgm:t>
    </dgm:pt>
    <dgm:pt modelId="{D8E01600-0291-4358-8B95-0B11A46E98C4}">
      <dgm:prSet/>
      <dgm:spPr/>
      <dgm:t>
        <a:bodyPr/>
        <a:lstStyle/>
        <a:p>
          <a:r>
            <a:rPr lang="en-US"/>
            <a:t>Automatically adjusts fan operation based on real-time data</a:t>
          </a:r>
        </a:p>
      </dgm:t>
    </dgm:pt>
    <dgm:pt modelId="{14B9C28D-2D8B-48C9-83FF-EA03D72316CC}" type="parTrans" cxnId="{E1C5B740-E55E-4433-9C10-44EEBC5A695B}">
      <dgm:prSet/>
      <dgm:spPr/>
      <dgm:t>
        <a:bodyPr/>
        <a:lstStyle/>
        <a:p>
          <a:endParaRPr lang="en-US"/>
        </a:p>
      </dgm:t>
    </dgm:pt>
    <dgm:pt modelId="{18A4920E-05D6-4900-9169-AE118D597516}" type="sibTrans" cxnId="{E1C5B740-E55E-4433-9C10-44EEBC5A695B}">
      <dgm:prSet/>
      <dgm:spPr/>
      <dgm:t>
        <a:bodyPr/>
        <a:lstStyle/>
        <a:p>
          <a:endParaRPr lang="en-US"/>
        </a:p>
      </dgm:t>
    </dgm:pt>
    <dgm:pt modelId="{D8AA2A1A-A11D-43A4-A1D8-990A457E4328}">
      <dgm:prSet/>
      <dgm:spPr/>
      <dgm:t>
        <a:bodyPr/>
        <a:lstStyle/>
        <a:p>
          <a:r>
            <a:rPr lang="en-US" dirty="0"/>
            <a:t>Turns off during idle periods or in cool conditions</a:t>
          </a:r>
        </a:p>
      </dgm:t>
    </dgm:pt>
    <dgm:pt modelId="{2194CD96-73B2-40D8-A081-BDDD2141279E}" type="parTrans" cxnId="{4DFCABB7-6CF1-4045-9F87-0F50F385F440}">
      <dgm:prSet/>
      <dgm:spPr/>
      <dgm:t>
        <a:bodyPr/>
        <a:lstStyle/>
        <a:p>
          <a:endParaRPr lang="en-US"/>
        </a:p>
      </dgm:t>
    </dgm:pt>
    <dgm:pt modelId="{685EF5EB-5EFB-45CE-B1CE-161417428776}" type="sibTrans" cxnId="{4DFCABB7-6CF1-4045-9F87-0F50F385F440}">
      <dgm:prSet/>
      <dgm:spPr/>
      <dgm:t>
        <a:bodyPr/>
        <a:lstStyle/>
        <a:p>
          <a:endParaRPr lang="en-US"/>
        </a:p>
      </dgm:t>
    </dgm:pt>
    <dgm:pt modelId="{B37DF2B2-6AD4-4071-8E5A-C973B8D2A7AF}">
      <dgm:prSet/>
      <dgm:spPr/>
      <dgm:t>
        <a:bodyPr/>
        <a:lstStyle/>
        <a:p>
          <a:r>
            <a:rPr lang="en-US" dirty="0"/>
            <a:t>Demonstrates smart, adaptive temperature control in action</a:t>
          </a:r>
        </a:p>
      </dgm:t>
    </dgm:pt>
    <dgm:pt modelId="{3C6DD5DB-1535-49F9-ACD1-351BC3884F14}" type="parTrans" cxnId="{EB9A088F-AC92-4067-83C8-A100D22429CA}">
      <dgm:prSet/>
      <dgm:spPr/>
      <dgm:t>
        <a:bodyPr/>
        <a:lstStyle/>
        <a:p>
          <a:endParaRPr lang="en-US"/>
        </a:p>
      </dgm:t>
    </dgm:pt>
    <dgm:pt modelId="{E8EE08E8-EDA9-4245-B58A-F7352D918ACC}" type="sibTrans" cxnId="{EB9A088F-AC92-4067-83C8-A100D22429CA}">
      <dgm:prSet/>
      <dgm:spPr/>
      <dgm:t>
        <a:bodyPr/>
        <a:lstStyle/>
        <a:p>
          <a:endParaRPr lang="en-US"/>
        </a:p>
      </dgm:t>
    </dgm:pt>
    <dgm:pt modelId="{1EB0F52F-3FA3-469D-9D44-64D25A12795C}" type="pres">
      <dgm:prSet presAssocID="{A0EE69C9-CA6A-4EF9-9F5A-3B693E3C074D}" presName="cycle" presStyleCnt="0">
        <dgm:presLayoutVars>
          <dgm:dir/>
          <dgm:resizeHandles val="exact"/>
        </dgm:presLayoutVars>
      </dgm:prSet>
      <dgm:spPr/>
    </dgm:pt>
    <dgm:pt modelId="{3B46B339-5B3D-4BAF-B95F-EDCD5CAB825A}" type="pres">
      <dgm:prSet presAssocID="{564F49F2-A520-4BD7-BAC3-255C4F8D2E9D}" presName="node" presStyleLbl="node1" presStyleIdx="0" presStyleCnt="5">
        <dgm:presLayoutVars>
          <dgm:bulletEnabled val="1"/>
        </dgm:presLayoutVars>
      </dgm:prSet>
      <dgm:spPr/>
    </dgm:pt>
    <dgm:pt modelId="{C6FF7DFA-2789-437D-9963-EE8B42C34DCE}" type="pres">
      <dgm:prSet presAssocID="{564F49F2-A520-4BD7-BAC3-255C4F8D2E9D}" presName="spNode" presStyleCnt="0"/>
      <dgm:spPr/>
    </dgm:pt>
    <dgm:pt modelId="{7F9BF199-5A09-4290-A079-AD734A1DE868}" type="pres">
      <dgm:prSet presAssocID="{89D1DB69-E9A3-49A8-945A-D1D7B4ACE0D7}" presName="sibTrans" presStyleLbl="sibTrans1D1" presStyleIdx="0" presStyleCnt="5"/>
      <dgm:spPr/>
    </dgm:pt>
    <dgm:pt modelId="{2A38817F-5E5E-4644-9152-82A707001649}" type="pres">
      <dgm:prSet presAssocID="{7F644249-4F57-4371-A45B-5B2759B2AB38}" presName="node" presStyleLbl="node1" presStyleIdx="1" presStyleCnt="5" custRadScaleRad="114043" custRadScaleInc="9903">
        <dgm:presLayoutVars>
          <dgm:bulletEnabled val="1"/>
        </dgm:presLayoutVars>
      </dgm:prSet>
      <dgm:spPr/>
    </dgm:pt>
    <dgm:pt modelId="{D161150F-7ED4-47FE-B1C9-C648273B40CF}" type="pres">
      <dgm:prSet presAssocID="{7F644249-4F57-4371-A45B-5B2759B2AB38}" presName="spNode" presStyleCnt="0"/>
      <dgm:spPr/>
    </dgm:pt>
    <dgm:pt modelId="{78465082-8330-4ACF-B452-925DB22C0B56}" type="pres">
      <dgm:prSet presAssocID="{C67D2549-A452-41D3-99DD-A1AA64AD1CDD}" presName="sibTrans" presStyleLbl="sibTrans1D1" presStyleIdx="1" presStyleCnt="5"/>
      <dgm:spPr/>
    </dgm:pt>
    <dgm:pt modelId="{A750CF36-04C9-4E27-BD72-00BE089D5912}" type="pres">
      <dgm:prSet presAssocID="{D8E01600-0291-4358-8B95-0B11A46E98C4}" presName="node" presStyleLbl="node1" presStyleIdx="2" presStyleCnt="5" custRadScaleRad="110966" custRadScaleInc="-20861">
        <dgm:presLayoutVars>
          <dgm:bulletEnabled val="1"/>
        </dgm:presLayoutVars>
      </dgm:prSet>
      <dgm:spPr/>
    </dgm:pt>
    <dgm:pt modelId="{5F7AE877-8CAD-4343-9A9A-CBE8AF971453}" type="pres">
      <dgm:prSet presAssocID="{D8E01600-0291-4358-8B95-0B11A46E98C4}" presName="spNode" presStyleCnt="0"/>
      <dgm:spPr/>
    </dgm:pt>
    <dgm:pt modelId="{86422000-886C-45A1-91B8-4338E1FFBDC8}" type="pres">
      <dgm:prSet presAssocID="{18A4920E-05D6-4900-9169-AE118D597516}" presName="sibTrans" presStyleLbl="sibTrans1D1" presStyleIdx="2" presStyleCnt="5"/>
      <dgm:spPr/>
    </dgm:pt>
    <dgm:pt modelId="{9128A51C-BC3A-41CF-A4A6-15921EE7869C}" type="pres">
      <dgm:prSet presAssocID="{D8AA2A1A-A11D-43A4-A1D8-990A457E4328}" presName="node" presStyleLbl="node1" presStyleIdx="3" presStyleCnt="5">
        <dgm:presLayoutVars>
          <dgm:bulletEnabled val="1"/>
        </dgm:presLayoutVars>
      </dgm:prSet>
      <dgm:spPr/>
    </dgm:pt>
    <dgm:pt modelId="{B9CDFAAD-424A-47C1-981B-8CAA89D4EC5F}" type="pres">
      <dgm:prSet presAssocID="{D8AA2A1A-A11D-43A4-A1D8-990A457E4328}" presName="spNode" presStyleCnt="0"/>
      <dgm:spPr/>
    </dgm:pt>
    <dgm:pt modelId="{F5342951-9E76-4852-97AB-20AFDF8083D5}" type="pres">
      <dgm:prSet presAssocID="{685EF5EB-5EFB-45CE-B1CE-161417428776}" presName="sibTrans" presStyleLbl="sibTrans1D1" presStyleIdx="3" presStyleCnt="5"/>
      <dgm:spPr/>
    </dgm:pt>
    <dgm:pt modelId="{ED315E3D-594F-4FE8-86DE-D7FD275B408C}" type="pres">
      <dgm:prSet presAssocID="{B37DF2B2-6AD4-4071-8E5A-C973B8D2A7AF}" presName="node" presStyleLbl="node1" presStyleIdx="4" presStyleCnt="5">
        <dgm:presLayoutVars>
          <dgm:bulletEnabled val="1"/>
        </dgm:presLayoutVars>
      </dgm:prSet>
      <dgm:spPr/>
    </dgm:pt>
    <dgm:pt modelId="{0EF55848-CBBA-4B53-BC13-8A832AAE4E77}" type="pres">
      <dgm:prSet presAssocID="{B37DF2B2-6AD4-4071-8E5A-C973B8D2A7AF}" presName="spNode" presStyleCnt="0"/>
      <dgm:spPr/>
    </dgm:pt>
    <dgm:pt modelId="{C5017081-9BD0-45A5-937E-42CA4DB92861}" type="pres">
      <dgm:prSet presAssocID="{E8EE08E8-EDA9-4245-B58A-F7352D918ACC}" presName="sibTrans" presStyleLbl="sibTrans1D1" presStyleIdx="4" presStyleCnt="5"/>
      <dgm:spPr/>
    </dgm:pt>
  </dgm:ptLst>
  <dgm:cxnLst>
    <dgm:cxn modelId="{58595E06-0647-491F-8188-98D1E198A71C}" srcId="{A0EE69C9-CA6A-4EF9-9F5A-3B693E3C074D}" destId="{564F49F2-A520-4BD7-BAC3-255C4F8D2E9D}" srcOrd="0" destOrd="0" parTransId="{524144A7-15E8-47BD-913B-BEAE3A575D41}" sibTransId="{89D1DB69-E9A3-49A8-945A-D1D7B4ACE0D7}"/>
    <dgm:cxn modelId="{C90FB611-6CFC-43BF-BC96-0ECAE88EFD87}" type="presOf" srcId="{B37DF2B2-6AD4-4071-8E5A-C973B8D2A7AF}" destId="{ED315E3D-594F-4FE8-86DE-D7FD275B408C}" srcOrd="0" destOrd="0" presId="urn:microsoft.com/office/officeart/2005/8/layout/cycle5"/>
    <dgm:cxn modelId="{891E361C-F50A-4885-8D10-24A3A0BD9B94}" type="presOf" srcId="{685EF5EB-5EFB-45CE-B1CE-161417428776}" destId="{F5342951-9E76-4852-97AB-20AFDF8083D5}" srcOrd="0" destOrd="0" presId="urn:microsoft.com/office/officeart/2005/8/layout/cycle5"/>
    <dgm:cxn modelId="{1F300A1E-9A18-44B1-B635-E27F4B935391}" type="presOf" srcId="{E8EE08E8-EDA9-4245-B58A-F7352D918ACC}" destId="{C5017081-9BD0-45A5-937E-42CA4DB92861}" srcOrd="0" destOrd="0" presId="urn:microsoft.com/office/officeart/2005/8/layout/cycle5"/>
    <dgm:cxn modelId="{F59B9120-6D97-4826-A891-580954A91F8D}" type="presOf" srcId="{D8E01600-0291-4358-8B95-0B11A46E98C4}" destId="{A750CF36-04C9-4E27-BD72-00BE089D5912}" srcOrd="0" destOrd="0" presId="urn:microsoft.com/office/officeart/2005/8/layout/cycle5"/>
    <dgm:cxn modelId="{A306F630-0EAC-4E36-BE45-B877A972AD00}" srcId="{A0EE69C9-CA6A-4EF9-9F5A-3B693E3C074D}" destId="{7F644249-4F57-4371-A45B-5B2759B2AB38}" srcOrd="1" destOrd="0" parTransId="{F34336C5-B51E-4C02-8C4B-CC63997CC835}" sibTransId="{C67D2549-A452-41D3-99DD-A1AA64AD1CDD}"/>
    <dgm:cxn modelId="{E1C5B740-E55E-4433-9C10-44EEBC5A695B}" srcId="{A0EE69C9-CA6A-4EF9-9F5A-3B693E3C074D}" destId="{D8E01600-0291-4358-8B95-0B11A46E98C4}" srcOrd="2" destOrd="0" parTransId="{14B9C28D-2D8B-48C9-83FF-EA03D72316CC}" sibTransId="{18A4920E-05D6-4900-9169-AE118D597516}"/>
    <dgm:cxn modelId="{FDE5D663-0387-4539-966C-3DFFD56DBE7A}" type="presOf" srcId="{D8AA2A1A-A11D-43A4-A1D8-990A457E4328}" destId="{9128A51C-BC3A-41CF-A4A6-15921EE7869C}" srcOrd="0" destOrd="0" presId="urn:microsoft.com/office/officeart/2005/8/layout/cycle5"/>
    <dgm:cxn modelId="{D1E89965-8639-4737-983B-87783F94D321}" type="presOf" srcId="{A0EE69C9-CA6A-4EF9-9F5A-3B693E3C074D}" destId="{1EB0F52F-3FA3-469D-9D44-64D25A12795C}" srcOrd="0" destOrd="0" presId="urn:microsoft.com/office/officeart/2005/8/layout/cycle5"/>
    <dgm:cxn modelId="{61398F79-47F9-4DE1-8435-C93AC5422CAD}" type="presOf" srcId="{18A4920E-05D6-4900-9169-AE118D597516}" destId="{86422000-886C-45A1-91B8-4338E1FFBDC8}" srcOrd="0" destOrd="0" presId="urn:microsoft.com/office/officeart/2005/8/layout/cycle5"/>
    <dgm:cxn modelId="{7D80E289-3566-4A65-94C4-D436C4F360F3}" type="presOf" srcId="{89D1DB69-E9A3-49A8-945A-D1D7B4ACE0D7}" destId="{7F9BF199-5A09-4290-A079-AD734A1DE868}" srcOrd="0" destOrd="0" presId="urn:microsoft.com/office/officeart/2005/8/layout/cycle5"/>
    <dgm:cxn modelId="{EB9A088F-AC92-4067-83C8-A100D22429CA}" srcId="{A0EE69C9-CA6A-4EF9-9F5A-3B693E3C074D}" destId="{B37DF2B2-6AD4-4071-8E5A-C973B8D2A7AF}" srcOrd="4" destOrd="0" parTransId="{3C6DD5DB-1535-49F9-ACD1-351BC3884F14}" sibTransId="{E8EE08E8-EDA9-4245-B58A-F7352D918ACC}"/>
    <dgm:cxn modelId="{4DFCABB7-6CF1-4045-9F87-0F50F385F440}" srcId="{A0EE69C9-CA6A-4EF9-9F5A-3B693E3C074D}" destId="{D8AA2A1A-A11D-43A4-A1D8-990A457E4328}" srcOrd="3" destOrd="0" parTransId="{2194CD96-73B2-40D8-A081-BDDD2141279E}" sibTransId="{685EF5EB-5EFB-45CE-B1CE-161417428776}"/>
    <dgm:cxn modelId="{0D4E36C0-E87C-43F9-88D9-4658ECC633C4}" type="presOf" srcId="{C67D2549-A452-41D3-99DD-A1AA64AD1CDD}" destId="{78465082-8330-4ACF-B452-925DB22C0B56}" srcOrd="0" destOrd="0" presId="urn:microsoft.com/office/officeart/2005/8/layout/cycle5"/>
    <dgm:cxn modelId="{A28C35CD-650A-4897-AD61-D51A3CBCB0A3}" type="presOf" srcId="{7F644249-4F57-4371-A45B-5B2759B2AB38}" destId="{2A38817F-5E5E-4644-9152-82A707001649}" srcOrd="0" destOrd="0" presId="urn:microsoft.com/office/officeart/2005/8/layout/cycle5"/>
    <dgm:cxn modelId="{E72F93DB-8FE7-4460-97DC-4D8944695925}" type="presOf" srcId="{564F49F2-A520-4BD7-BAC3-255C4F8D2E9D}" destId="{3B46B339-5B3D-4BAF-B95F-EDCD5CAB825A}" srcOrd="0" destOrd="0" presId="urn:microsoft.com/office/officeart/2005/8/layout/cycle5"/>
    <dgm:cxn modelId="{7FFE0714-8B4F-4CBD-B9E3-27A810FD4073}" type="presParOf" srcId="{1EB0F52F-3FA3-469D-9D44-64D25A12795C}" destId="{3B46B339-5B3D-4BAF-B95F-EDCD5CAB825A}" srcOrd="0" destOrd="0" presId="urn:microsoft.com/office/officeart/2005/8/layout/cycle5"/>
    <dgm:cxn modelId="{7181BF0C-EE6E-4ED9-8411-D7125C08EA1B}" type="presParOf" srcId="{1EB0F52F-3FA3-469D-9D44-64D25A12795C}" destId="{C6FF7DFA-2789-437D-9963-EE8B42C34DCE}" srcOrd="1" destOrd="0" presId="urn:microsoft.com/office/officeart/2005/8/layout/cycle5"/>
    <dgm:cxn modelId="{8478283E-918C-48FC-A748-277F5EBF4074}" type="presParOf" srcId="{1EB0F52F-3FA3-469D-9D44-64D25A12795C}" destId="{7F9BF199-5A09-4290-A079-AD734A1DE868}" srcOrd="2" destOrd="0" presId="urn:microsoft.com/office/officeart/2005/8/layout/cycle5"/>
    <dgm:cxn modelId="{434C4244-0433-4429-A603-33CD777F8112}" type="presParOf" srcId="{1EB0F52F-3FA3-469D-9D44-64D25A12795C}" destId="{2A38817F-5E5E-4644-9152-82A707001649}" srcOrd="3" destOrd="0" presId="urn:microsoft.com/office/officeart/2005/8/layout/cycle5"/>
    <dgm:cxn modelId="{0A9BF26C-74B3-4649-AD0B-EAF6CCCC246C}" type="presParOf" srcId="{1EB0F52F-3FA3-469D-9D44-64D25A12795C}" destId="{D161150F-7ED4-47FE-B1C9-C648273B40CF}" srcOrd="4" destOrd="0" presId="urn:microsoft.com/office/officeart/2005/8/layout/cycle5"/>
    <dgm:cxn modelId="{181FCE5D-132E-4741-99B7-A709C635EBFF}" type="presParOf" srcId="{1EB0F52F-3FA3-469D-9D44-64D25A12795C}" destId="{78465082-8330-4ACF-B452-925DB22C0B56}" srcOrd="5" destOrd="0" presId="urn:microsoft.com/office/officeart/2005/8/layout/cycle5"/>
    <dgm:cxn modelId="{15EE2A60-DB5C-49E1-A863-010A2D1B5312}" type="presParOf" srcId="{1EB0F52F-3FA3-469D-9D44-64D25A12795C}" destId="{A750CF36-04C9-4E27-BD72-00BE089D5912}" srcOrd="6" destOrd="0" presId="urn:microsoft.com/office/officeart/2005/8/layout/cycle5"/>
    <dgm:cxn modelId="{47BD8CB8-97B3-4F2A-BD63-6725F2DD66D5}" type="presParOf" srcId="{1EB0F52F-3FA3-469D-9D44-64D25A12795C}" destId="{5F7AE877-8CAD-4343-9A9A-CBE8AF971453}" srcOrd="7" destOrd="0" presId="urn:microsoft.com/office/officeart/2005/8/layout/cycle5"/>
    <dgm:cxn modelId="{A7D77B80-AD47-45E3-A942-CCD2C07AE291}" type="presParOf" srcId="{1EB0F52F-3FA3-469D-9D44-64D25A12795C}" destId="{86422000-886C-45A1-91B8-4338E1FFBDC8}" srcOrd="8" destOrd="0" presId="urn:microsoft.com/office/officeart/2005/8/layout/cycle5"/>
    <dgm:cxn modelId="{457CBBF2-F162-4A4C-B089-421AEDAB1F6E}" type="presParOf" srcId="{1EB0F52F-3FA3-469D-9D44-64D25A12795C}" destId="{9128A51C-BC3A-41CF-A4A6-15921EE7869C}" srcOrd="9" destOrd="0" presId="urn:microsoft.com/office/officeart/2005/8/layout/cycle5"/>
    <dgm:cxn modelId="{51DA9F8D-205B-41B4-815D-B2F8F751E839}" type="presParOf" srcId="{1EB0F52F-3FA3-469D-9D44-64D25A12795C}" destId="{B9CDFAAD-424A-47C1-981B-8CAA89D4EC5F}" srcOrd="10" destOrd="0" presId="urn:microsoft.com/office/officeart/2005/8/layout/cycle5"/>
    <dgm:cxn modelId="{068D4248-F96F-462C-90C4-4C1DF5C32BE9}" type="presParOf" srcId="{1EB0F52F-3FA3-469D-9D44-64D25A12795C}" destId="{F5342951-9E76-4852-97AB-20AFDF8083D5}" srcOrd="11" destOrd="0" presId="urn:microsoft.com/office/officeart/2005/8/layout/cycle5"/>
    <dgm:cxn modelId="{B40FB9CE-6279-4F21-85FE-90485AEA6787}" type="presParOf" srcId="{1EB0F52F-3FA3-469D-9D44-64D25A12795C}" destId="{ED315E3D-594F-4FE8-86DE-D7FD275B408C}" srcOrd="12" destOrd="0" presId="urn:microsoft.com/office/officeart/2005/8/layout/cycle5"/>
    <dgm:cxn modelId="{B6ED157A-114A-4011-AECB-3558E22CB550}" type="presParOf" srcId="{1EB0F52F-3FA3-469D-9D44-64D25A12795C}" destId="{0EF55848-CBBA-4B53-BC13-8A832AAE4E77}" srcOrd="13" destOrd="0" presId="urn:microsoft.com/office/officeart/2005/8/layout/cycle5"/>
    <dgm:cxn modelId="{E3B04B2D-5DAA-403C-9891-AF5090F9D496}" type="presParOf" srcId="{1EB0F52F-3FA3-469D-9D44-64D25A12795C}" destId="{C5017081-9BD0-45A5-937E-42CA4DB92861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982CDC-76ED-49AC-BD0D-755AD0963FE5}">
      <dsp:nvSpPr>
        <dsp:cNvPr id="0" name=""/>
        <dsp:cNvSpPr/>
      </dsp:nvSpPr>
      <dsp:spPr>
        <a:xfrm>
          <a:off x="303253" y="276094"/>
          <a:ext cx="6009117" cy="187784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193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Lift fans often run unnecessarily, even when the lift is empty or during cold weather.</a:t>
          </a:r>
        </a:p>
      </dsp:txBody>
      <dsp:txXfrm>
        <a:off x="303253" y="276094"/>
        <a:ext cx="6009117" cy="1877849"/>
      </dsp:txXfrm>
    </dsp:sp>
    <dsp:sp modelId="{514A611B-93B6-485C-A553-DAFE2D6C5976}">
      <dsp:nvSpPr>
        <dsp:cNvPr id="0" name=""/>
        <dsp:cNvSpPr/>
      </dsp:nvSpPr>
      <dsp:spPr>
        <a:xfrm>
          <a:off x="5" y="14827"/>
          <a:ext cx="1314494" cy="1971741"/>
        </a:xfrm>
        <a:prstGeom prst="rect">
          <a:avLst/>
        </a:prstGeom>
        <a:blipFill>
          <a:blip xmlns:r="http://schemas.openxmlformats.org/officeDocument/2006/relationships" r:embed="rId1">
            <a:alphaModFix amt="97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64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934319-F5FC-4DCC-9A80-68A542E3DE92}">
      <dsp:nvSpPr>
        <dsp:cNvPr id="0" name=""/>
        <dsp:cNvSpPr/>
      </dsp:nvSpPr>
      <dsp:spPr>
        <a:xfrm>
          <a:off x="6783149" y="276094"/>
          <a:ext cx="6009117" cy="187784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193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This results in wasted electricity and reduced fan lifespan.</a:t>
          </a:r>
        </a:p>
      </dsp:txBody>
      <dsp:txXfrm>
        <a:off x="6783149" y="276094"/>
        <a:ext cx="6009117" cy="1877849"/>
      </dsp:txXfrm>
    </dsp:sp>
    <dsp:sp modelId="{AA077973-D9DE-4C51-90A6-159FB460DCEF}">
      <dsp:nvSpPr>
        <dsp:cNvPr id="0" name=""/>
        <dsp:cNvSpPr/>
      </dsp:nvSpPr>
      <dsp:spPr>
        <a:xfrm>
          <a:off x="6532770" y="4850"/>
          <a:ext cx="1314494" cy="1971741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l="-21000" r="-2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D6FF1E-DE67-4A8D-BE57-2AAE41198C04}">
      <dsp:nvSpPr>
        <dsp:cNvPr id="0" name=""/>
        <dsp:cNvSpPr/>
      </dsp:nvSpPr>
      <dsp:spPr>
        <a:xfrm>
          <a:off x="3543201" y="2640098"/>
          <a:ext cx="6009117" cy="187784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193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Rethinking Elevator Comfort and Efficiency</a:t>
          </a:r>
        </a:p>
      </dsp:txBody>
      <dsp:txXfrm>
        <a:off x="3543201" y="2640098"/>
        <a:ext cx="6009117" cy="1877849"/>
      </dsp:txXfrm>
    </dsp:sp>
    <dsp:sp modelId="{B5041966-5216-4084-9987-F503391ADD94}">
      <dsp:nvSpPr>
        <dsp:cNvPr id="0" name=""/>
        <dsp:cNvSpPr/>
      </dsp:nvSpPr>
      <dsp:spPr>
        <a:xfrm>
          <a:off x="3292822" y="2368853"/>
          <a:ext cx="1314494" cy="1971741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D54BE2-54F0-4875-AD06-52D224371898}">
      <dsp:nvSpPr>
        <dsp:cNvPr id="0" name=""/>
        <dsp:cNvSpPr/>
      </dsp:nvSpPr>
      <dsp:spPr>
        <a:xfrm rot="5400000">
          <a:off x="116446" y="-487133"/>
          <a:ext cx="1621436" cy="873178"/>
        </a:xfrm>
        <a:prstGeom prst="chevron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Below 20°C (winter) </a:t>
          </a:r>
        </a:p>
      </dsp:txBody>
      <dsp:txXfrm rot="-5400000">
        <a:off x="490575" y="-424673"/>
        <a:ext cx="873178" cy="748258"/>
      </dsp:txXfrm>
    </dsp:sp>
    <dsp:sp modelId="{9D476B22-4646-4262-AC8C-F10892C4BB76}">
      <dsp:nvSpPr>
        <dsp:cNvPr id="0" name=""/>
        <dsp:cNvSpPr/>
      </dsp:nvSpPr>
      <dsp:spPr>
        <a:xfrm rot="5400000">
          <a:off x="3404427" y="-2613347"/>
          <a:ext cx="957988" cy="47150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 dirty="0">
              <a:latin typeface="Epilogue" panose="020B0604020202020204" charset="0"/>
            </a:rPr>
            <a:t>Fan off  , regardless of occupancy.</a:t>
          </a:r>
        </a:p>
      </dsp:txBody>
      <dsp:txXfrm rot="-5400000">
        <a:off x="1525921" y="-688076"/>
        <a:ext cx="4668237" cy="864458"/>
      </dsp:txXfrm>
    </dsp:sp>
    <dsp:sp modelId="{4B5FCDE2-4F43-4BC0-BC9B-DE054F3B4EDA}">
      <dsp:nvSpPr>
        <dsp:cNvPr id="0" name=""/>
        <dsp:cNvSpPr/>
      </dsp:nvSpPr>
      <dsp:spPr>
        <a:xfrm rot="5400000">
          <a:off x="641" y="839836"/>
          <a:ext cx="1853003" cy="892543"/>
        </a:xfrm>
        <a:prstGeom prst="chevron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Above 30°C (summer)</a:t>
          </a:r>
        </a:p>
      </dsp:txBody>
      <dsp:txXfrm rot="-5400000">
        <a:off x="480871" y="805879"/>
        <a:ext cx="892543" cy="960460"/>
      </dsp:txXfrm>
    </dsp:sp>
    <dsp:sp modelId="{2F16C68A-AEE9-499D-AE2E-ADCAEDE16862}">
      <dsp:nvSpPr>
        <dsp:cNvPr id="0" name=""/>
        <dsp:cNvSpPr/>
      </dsp:nvSpPr>
      <dsp:spPr>
        <a:xfrm rot="5400000">
          <a:off x="3464597" y="-1237310"/>
          <a:ext cx="857012" cy="47150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 dirty="0">
              <a:latin typeface="Epilogue" panose="020B0604020202020204" charset="0"/>
            </a:rPr>
            <a:t>Fan on, regardless of occupancy.</a:t>
          </a:r>
        </a:p>
      </dsp:txBody>
      <dsp:txXfrm rot="-5400000">
        <a:off x="1535602" y="733521"/>
        <a:ext cx="4673166" cy="773340"/>
      </dsp:txXfrm>
    </dsp:sp>
    <dsp:sp modelId="{045505C4-1D42-4C18-BEDD-0A893B6D4534}">
      <dsp:nvSpPr>
        <dsp:cNvPr id="0" name=""/>
        <dsp:cNvSpPr/>
      </dsp:nvSpPr>
      <dsp:spPr>
        <a:xfrm rot="5400000">
          <a:off x="174789" y="2145865"/>
          <a:ext cx="1483717" cy="906290"/>
        </a:xfrm>
        <a:prstGeom prst="chevron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Between 20-30°C </a:t>
          </a:r>
        </a:p>
      </dsp:txBody>
      <dsp:txXfrm rot="-5400000">
        <a:off x="463503" y="2310296"/>
        <a:ext cx="906290" cy="577427"/>
      </dsp:txXfrm>
    </dsp:sp>
    <dsp:sp modelId="{5101C0D9-E0C2-4308-9751-2D28BFF6C9A3}">
      <dsp:nvSpPr>
        <dsp:cNvPr id="0" name=""/>
        <dsp:cNvSpPr/>
      </dsp:nvSpPr>
      <dsp:spPr>
        <a:xfrm rot="5400000">
          <a:off x="3375867" y="136930"/>
          <a:ext cx="1043763" cy="472337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kern="1200" dirty="0">
              <a:latin typeface="Epilogue" panose="020B0604020202020204" charset="0"/>
            </a:rPr>
            <a:t>Fan operates based on motion sensor.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kern="1200" dirty="0">
              <a:latin typeface="Epilogue" panose="020B0604020202020204" charset="0"/>
            </a:rPr>
            <a:t>If motion is detected, the fan turns on; otherwise, it turns off.</a:t>
          </a:r>
        </a:p>
      </dsp:txBody>
      <dsp:txXfrm rot="-5400000">
        <a:off x="1536060" y="2027689"/>
        <a:ext cx="4672425" cy="94185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46B339-5B3D-4BAF-B95F-EDCD5CAB825A}">
      <dsp:nvSpPr>
        <dsp:cNvPr id="0" name=""/>
        <dsp:cNvSpPr/>
      </dsp:nvSpPr>
      <dsp:spPr>
        <a:xfrm>
          <a:off x="5365314" y="954"/>
          <a:ext cx="1827272" cy="11877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Fan activates only when the elevator is occupied</a:t>
          </a:r>
        </a:p>
      </dsp:txBody>
      <dsp:txXfrm>
        <a:off x="5423294" y="58934"/>
        <a:ext cx="1711312" cy="1071767"/>
      </dsp:txXfrm>
    </dsp:sp>
    <dsp:sp modelId="{7F9BF199-5A09-4290-A079-AD734A1DE868}">
      <dsp:nvSpPr>
        <dsp:cNvPr id="0" name=""/>
        <dsp:cNvSpPr/>
      </dsp:nvSpPr>
      <dsp:spPr>
        <a:xfrm>
          <a:off x="4399618" y="740706"/>
          <a:ext cx="4753446" cy="4753446"/>
        </a:xfrm>
        <a:custGeom>
          <a:avLst/>
          <a:gdLst/>
          <a:ahLst/>
          <a:cxnLst/>
          <a:rect l="0" t="0" r="0" b="0"/>
          <a:pathLst>
            <a:path>
              <a:moveTo>
                <a:pt x="3120890" y="119506"/>
              </a:moveTo>
              <a:arcTo wR="2376723" hR="2376723" stAng="17294793" swAng="1523731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8817F-5E5E-4644-9152-82A707001649}">
      <dsp:nvSpPr>
        <dsp:cNvPr id="0" name=""/>
        <dsp:cNvSpPr/>
      </dsp:nvSpPr>
      <dsp:spPr>
        <a:xfrm>
          <a:off x="7975657" y="1647713"/>
          <a:ext cx="1827272" cy="11877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Uses sensors to detect presence and ambient temperature</a:t>
          </a:r>
        </a:p>
      </dsp:txBody>
      <dsp:txXfrm>
        <a:off x="8033637" y="1705693"/>
        <a:ext cx="1711312" cy="1071767"/>
      </dsp:txXfrm>
    </dsp:sp>
    <dsp:sp modelId="{78465082-8330-4ACF-B452-925DB22C0B56}">
      <dsp:nvSpPr>
        <dsp:cNvPr id="0" name=""/>
        <dsp:cNvSpPr/>
      </dsp:nvSpPr>
      <dsp:spPr>
        <a:xfrm>
          <a:off x="4235143" y="569254"/>
          <a:ext cx="4753446" cy="4753446"/>
        </a:xfrm>
        <a:custGeom>
          <a:avLst/>
          <a:gdLst/>
          <a:ahLst/>
          <a:cxnLst/>
          <a:rect l="0" t="0" r="0" b="0"/>
          <a:pathLst>
            <a:path>
              <a:moveTo>
                <a:pt x="4744175" y="2586441"/>
              </a:moveTo>
              <a:arcTo wR="2376723" hR="2376723" stAng="21903736" swAng="1437378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50CF36-04C9-4E27-BD72-00BE089D5912}">
      <dsp:nvSpPr>
        <dsp:cNvPr id="0" name=""/>
        <dsp:cNvSpPr/>
      </dsp:nvSpPr>
      <dsp:spPr>
        <a:xfrm>
          <a:off x="7095805" y="4367914"/>
          <a:ext cx="1827272" cy="11877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Automatically adjusts fan operation based on real-time data</a:t>
          </a:r>
        </a:p>
      </dsp:txBody>
      <dsp:txXfrm>
        <a:off x="7153785" y="4425894"/>
        <a:ext cx="1711312" cy="1071767"/>
      </dsp:txXfrm>
    </dsp:sp>
    <dsp:sp modelId="{86422000-886C-45A1-91B8-4338E1FFBDC8}">
      <dsp:nvSpPr>
        <dsp:cNvPr id="0" name=""/>
        <dsp:cNvSpPr/>
      </dsp:nvSpPr>
      <dsp:spPr>
        <a:xfrm>
          <a:off x="4383266" y="749604"/>
          <a:ext cx="4753446" cy="4753446"/>
        </a:xfrm>
        <a:custGeom>
          <a:avLst/>
          <a:gdLst/>
          <a:ahLst/>
          <a:cxnLst/>
          <a:rect l="0" t="0" r="0" b="0"/>
          <a:pathLst>
            <a:path>
              <a:moveTo>
                <a:pt x="2451113" y="4752281"/>
              </a:moveTo>
              <a:arcTo wR="2376723" hR="2376723" stAng="5292383" swAng="1164238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28A51C-BC3A-41CF-A4A6-15921EE7869C}">
      <dsp:nvSpPr>
        <dsp:cNvPr id="0" name=""/>
        <dsp:cNvSpPr/>
      </dsp:nvSpPr>
      <dsp:spPr>
        <a:xfrm>
          <a:off x="3968311" y="4300487"/>
          <a:ext cx="1827272" cy="11877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Turns off during idle periods or in cool conditions</a:t>
          </a:r>
        </a:p>
      </dsp:txBody>
      <dsp:txXfrm>
        <a:off x="4026291" y="4358467"/>
        <a:ext cx="1711312" cy="1071767"/>
      </dsp:txXfrm>
    </dsp:sp>
    <dsp:sp modelId="{F5342951-9E76-4852-97AB-20AFDF8083D5}">
      <dsp:nvSpPr>
        <dsp:cNvPr id="0" name=""/>
        <dsp:cNvSpPr/>
      </dsp:nvSpPr>
      <dsp:spPr>
        <a:xfrm>
          <a:off x="3902227" y="594818"/>
          <a:ext cx="4753446" cy="4753446"/>
        </a:xfrm>
        <a:custGeom>
          <a:avLst/>
          <a:gdLst/>
          <a:ahLst/>
          <a:cxnLst/>
          <a:rect l="0" t="0" r="0" b="0"/>
          <a:pathLst>
            <a:path>
              <a:moveTo>
                <a:pt x="252521" y="3442828"/>
              </a:moveTo>
              <a:arcTo wR="2376723" hR="2376723" stAng="9200916" swAng="1361808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315E3D-594F-4FE8-86DE-D7FD275B408C}">
      <dsp:nvSpPr>
        <dsp:cNvPr id="0" name=""/>
        <dsp:cNvSpPr/>
      </dsp:nvSpPr>
      <dsp:spPr>
        <a:xfrm>
          <a:off x="3104916" y="1643229"/>
          <a:ext cx="1827272" cy="11877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Demonstrates smart, adaptive temperature control in action</a:t>
          </a:r>
        </a:p>
      </dsp:txBody>
      <dsp:txXfrm>
        <a:off x="3162896" y="1701209"/>
        <a:ext cx="1711312" cy="1071767"/>
      </dsp:txXfrm>
    </dsp:sp>
    <dsp:sp modelId="{C5017081-9BD0-45A5-937E-42CA4DB92861}">
      <dsp:nvSpPr>
        <dsp:cNvPr id="0" name=""/>
        <dsp:cNvSpPr/>
      </dsp:nvSpPr>
      <dsp:spPr>
        <a:xfrm>
          <a:off x="3902227" y="594818"/>
          <a:ext cx="4753446" cy="4753446"/>
        </a:xfrm>
        <a:custGeom>
          <a:avLst/>
          <a:gdLst/>
          <a:ahLst/>
          <a:cxnLst/>
          <a:rect l="0" t="0" r="0" b="0"/>
          <a:pathLst>
            <a:path>
              <a:moveTo>
                <a:pt x="571259" y="831047"/>
              </a:moveTo>
              <a:arcTo wR="2376723" hR="2376723" stAng="13234030" swAng="121422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06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2451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59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296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900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30.png"/><Relationship Id="rId5" Type="http://schemas.openxmlformats.org/officeDocument/2006/relationships/diagramQuickStyle" Target="../diagrams/quickStyle3.xml"/><Relationship Id="rId10" Type="http://schemas.openxmlformats.org/officeDocument/2006/relationships/image" Target="../media/image29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0760" y="0"/>
            <a:ext cx="47396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5485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0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Smart Lift 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US" sz="50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Fan Control</a:t>
            </a:r>
            <a:endParaRPr lang="en-US" sz="5000" b="1" dirty="0"/>
          </a:p>
        </p:txBody>
      </p:sp>
      <p:sp>
        <p:nvSpPr>
          <p:cNvPr id="4" name="Text 1"/>
          <p:cNvSpPr/>
          <p:nvPr/>
        </p:nvSpPr>
        <p:spPr>
          <a:xfrm>
            <a:off x="793789" y="2940606"/>
            <a:ext cx="8883611" cy="1184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32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Automated fan control </a:t>
            </a:r>
          </a:p>
          <a:p>
            <a:r>
              <a:rPr lang="en-US" sz="32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using temperature and motion sensors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E6811E-5CAE-F0F1-F472-AA1056172915}"/>
              </a:ext>
            </a:extLst>
          </p:cNvPr>
          <p:cNvSpPr txBox="1"/>
          <p:nvPr/>
        </p:nvSpPr>
        <p:spPr>
          <a:xfrm>
            <a:off x="793788" y="5022712"/>
            <a:ext cx="88836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ll MT" panose="02020503060305020303" pitchFamily="18" charset="0"/>
              </a:rPr>
              <a:t>Team : </a:t>
            </a:r>
            <a:r>
              <a:rPr lang="en-US" sz="2400" dirty="0" err="1">
                <a:solidFill>
                  <a:schemeClr val="bg1"/>
                </a:solidFill>
                <a:latin typeface="Bell MT" panose="02020503060305020303" pitchFamily="18" charset="0"/>
              </a:rPr>
              <a:t>SolveX</a:t>
            </a:r>
            <a:endParaRPr lang="en-US" sz="2400" dirty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Bell MT" panose="02020503060305020303" pitchFamily="18" charset="0"/>
              </a:rPr>
              <a:t>Team Members: Debroop (ECE) </a:t>
            </a:r>
          </a:p>
          <a:p>
            <a:r>
              <a:rPr lang="en-US" sz="2400" dirty="0">
                <a:solidFill>
                  <a:schemeClr val="bg1"/>
                </a:solidFill>
                <a:latin typeface="Bell MT" panose="02020503060305020303" pitchFamily="18" charset="0"/>
              </a:rPr>
              <a:t>                           Rahat (EEE)</a:t>
            </a:r>
          </a:p>
          <a:p>
            <a:r>
              <a:rPr lang="en-US" sz="2400" dirty="0">
                <a:solidFill>
                  <a:schemeClr val="bg1"/>
                </a:solidFill>
                <a:latin typeface="Bell MT" panose="02020503060305020303" pitchFamily="18" charset="0"/>
              </a:rPr>
              <a:t>                           Fahim (ECE)</a:t>
            </a:r>
          </a:p>
          <a:p>
            <a:r>
              <a:rPr lang="en-US" sz="2400" dirty="0">
                <a:solidFill>
                  <a:schemeClr val="bg1"/>
                </a:solidFill>
                <a:latin typeface="Bell MT" panose="02020503060305020303" pitchFamily="18" charset="0"/>
              </a:rPr>
              <a:t>                           </a:t>
            </a:r>
            <a:r>
              <a:rPr lang="en-US" sz="2400" dirty="0" err="1">
                <a:solidFill>
                  <a:schemeClr val="bg1"/>
                </a:solidFill>
                <a:latin typeface="Bell MT" panose="02020503060305020303" pitchFamily="18" charset="0"/>
              </a:rPr>
              <a:t>Mridha</a:t>
            </a:r>
            <a:r>
              <a:rPr lang="en-US" sz="2400" dirty="0">
                <a:solidFill>
                  <a:schemeClr val="bg1"/>
                </a:solidFill>
                <a:latin typeface="Bell MT" panose="02020503060305020303" pitchFamily="18" charset="0"/>
              </a:rPr>
              <a:t> (EEE)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2A5D8C-FA84-4CD6-8130-C04A3A59217B}"/>
              </a:ext>
            </a:extLst>
          </p:cNvPr>
          <p:cNvCxnSpPr/>
          <p:nvPr/>
        </p:nvCxnSpPr>
        <p:spPr>
          <a:xfrm>
            <a:off x="793788" y="2614108"/>
            <a:ext cx="5981252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978C88-48FB-4A93-986D-4229B38B9601}"/>
              </a:ext>
            </a:extLst>
          </p:cNvPr>
          <p:cNvSpPr txBox="1"/>
          <p:nvPr/>
        </p:nvSpPr>
        <p:spPr>
          <a:xfrm>
            <a:off x="793790" y="4471633"/>
            <a:ext cx="213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Fraunces Medium" panose="020B0604020202020204" charset="0"/>
              </a:rPr>
              <a:t>Presented by :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754C9D-6EDF-40DF-B061-51F48C92A1F8}"/>
              </a:ext>
            </a:extLst>
          </p:cNvPr>
          <p:cNvCxnSpPr>
            <a:cxnSpLocks/>
          </p:cNvCxnSpPr>
          <p:nvPr/>
        </p:nvCxnSpPr>
        <p:spPr>
          <a:xfrm>
            <a:off x="793790" y="5002989"/>
            <a:ext cx="273471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0422"/>
            <a:ext cx="34903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5000" b="1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CHALLENGES</a:t>
            </a:r>
            <a:endParaRPr lang="en-US" sz="5000" b="1" u="sng" dirty="0"/>
          </a:p>
        </p:txBody>
      </p:sp>
      <p:sp>
        <p:nvSpPr>
          <p:cNvPr id="4" name="Shape 2"/>
          <p:cNvSpPr/>
          <p:nvPr/>
        </p:nvSpPr>
        <p:spPr>
          <a:xfrm>
            <a:off x="824270" y="2699384"/>
            <a:ext cx="12449770" cy="4204336"/>
          </a:xfrm>
          <a:prstGeom prst="roundRect">
            <a:avLst>
              <a:gd name="adj" fmla="val 2604"/>
            </a:avLst>
          </a:prstGeom>
          <a:noFill/>
          <a:ln w="30480">
            <a:solidFill>
              <a:srgbClr val="414A7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54750" y="2727010"/>
            <a:ext cx="12419290" cy="680442"/>
          </a:xfrm>
          <a:prstGeom prst="roundRect">
            <a:avLst>
              <a:gd name="adj" fmla="val 8626"/>
            </a:avLst>
          </a:prstGeom>
          <a:solidFill>
            <a:srgbClr val="283157"/>
          </a:solidFill>
          <a:ln/>
        </p:spPr>
      </p:sp>
      <p:sp>
        <p:nvSpPr>
          <p:cNvPr id="6" name="Text 4"/>
          <p:cNvSpPr/>
          <p:nvPr/>
        </p:nvSpPr>
        <p:spPr>
          <a:xfrm>
            <a:off x="3827621" y="32546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5897582" y="28854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Challenges Faced</a:t>
            </a:r>
            <a:endParaRPr lang="en-US" sz="3000" dirty="0"/>
          </a:p>
        </p:txBody>
      </p:sp>
      <p:sp>
        <p:nvSpPr>
          <p:cNvPr id="8" name="Text 6"/>
          <p:cNvSpPr/>
          <p:nvPr/>
        </p:nvSpPr>
        <p:spPr>
          <a:xfrm>
            <a:off x="1051084" y="3799331"/>
            <a:ext cx="11902916" cy="438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3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 calibration in varying environments.</a:t>
            </a:r>
            <a:endParaRPr lang="en-US" sz="3000" dirty="0"/>
          </a:p>
        </p:txBody>
      </p:sp>
      <p:sp>
        <p:nvSpPr>
          <p:cNvPr id="9" name="Text 7"/>
          <p:cNvSpPr/>
          <p:nvPr/>
        </p:nvSpPr>
        <p:spPr>
          <a:xfrm>
            <a:off x="1051084" y="4795962"/>
            <a:ext cx="12449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3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Optimizing motion sensor placement for accurate occupancy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51084" y="5738458"/>
            <a:ext cx="11902916" cy="619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3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Power management for continuous operation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685842" y="4038243"/>
            <a:ext cx="29607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4270" y="1527155"/>
            <a:ext cx="34903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800" b="1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FOR FUTURE IMPROVEMENTS</a:t>
            </a:r>
            <a:endParaRPr lang="en-US" sz="4800" b="1" u="sng" dirty="0"/>
          </a:p>
        </p:txBody>
      </p:sp>
      <p:sp>
        <p:nvSpPr>
          <p:cNvPr id="3" name="Text 1"/>
          <p:cNvSpPr/>
          <p:nvPr/>
        </p:nvSpPr>
        <p:spPr>
          <a:xfrm>
            <a:off x="793790" y="2051566"/>
            <a:ext cx="96221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Overcoming Obstacles &amp; Next Steps</a:t>
            </a:r>
            <a:endParaRPr lang="en-US" sz="2800" dirty="0"/>
          </a:p>
        </p:txBody>
      </p:sp>
      <p:sp>
        <p:nvSpPr>
          <p:cNvPr id="11" name="Shape 9"/>
          <p:cNvSpPr/>
          <p:nvPr/>
        </p:nvSpPr>
        <p:spPr>
          <a:xfrm>
            <a:off x="824270" y="3100507"/>
            <a:ext cx="13012341" cy="4153733"/>
          </a:xfrm>
          <a:prstGeom prst="roundRect">
            <a:avLst>
              <a:gd name="adj" fmla="val 2604"/>
            </a:avLst>
          </a:prstGeom>
          <a:noFill/>
          <a:ln w="30480">
            <a:solidFill>
              <a:srgbClr val="414A7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25580" y="3115152"/>
            <a:ext cx="13012341" cy="680442"/>
          </a:xfrm>
          <a:prstGeom prst="roundRect">
            <a:avLst>
              <a:gd name="adj" fmla="val 8626"/>
            </a:avLst>
          </a:prstGeom>
          <a:solidFill>
            <a:srgbClr val="28315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462498" y="32546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5401537" y="3211114"/>
            <a:ext cx="385780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Future Improvements</a:t>
            </a:r>
            <a:endParaRPr lang="en-US" sz="3000" dirty="0"/>
          </a:p>
        </p:txBody>
      </p:sp>
      <p:sp>
        <p:nvSpPr>
          <p:cNvPr id="15" name="Text 13"/>
          <p:cNvSpPr/>
          <p:nvPr/>
        </p:nvSpPr>
        <p:spPr>
          <a:xfrm>
            <a:off x="824270" y="4391859"/>
            <a:ext cx="127550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3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Integrate humidity sensing for enhanced comfort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825580" y="5303818"/>
            <a:ext cx="12785528" cy="442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3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 predictive algorithms for fan control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824271" y="6253045"/>
            <a:ext cx="127550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3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Develop a mobile app for remote monitoring and control.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28880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29363" y="3381892"/>
            <a:ext cx="3490317" cy="788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8000" b="1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Thank You </a:t>
            </a:r>
          </a:p>
        </p:txBody>
      </p:sp>
      <p:sp>
        <p:nvSpPr>
          <p:cNvPr id="3" name="Text 1"/>
          <p:cNvSpPr/>
          <p:nvPr/>
        </p:nvSpPr>
        <p:spPr>
          <a:xfrm>
            <a:off x="2263443" y="4275736"/>
            <a:ext cx="96221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………….</a:t>
            </a:r>
          </a:p>
        </p:txBody>
      </p:sp>
      <p:sp>
        <p:nvSpPr>
          <p:cNvPr id="13" name="Text 11"/>
          <p:cNvSpPr/>
          <p:nvPr/>
        </p:nvSpPr>
        <p:spPr>
          <a:xfrm>
            <a:off x="10462498" y="32546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650" dirty="0"/>
          </a:p>
        </p:txBody>
      </p:sp>
    </p:spTree>
    <p:extLst>
      <p:ext uri="{BB962C8B-B14F-4D97-AF65-F5344CB8AC3E}">
        <p14:creationId xmlns:p14="http://schemas.microsoft.com/office/powerpoint/2010/main" val="1966472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9873"/>
            <a:ext cx="6750010" cy="176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PROJECT</a:t>
            </a:r>
            <a:r>
              <a:rPr lang="en-US" sz="4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</a:t>
            </a:r>
            <a:r>
              <a:rPr lang="en-US" sz="48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INSPIRATION</a:t>
            </a:r>
            <a:endParaRPr lang="en-US" sz="4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402CCB-7B96-467C-8E12-3C9F86826B04}"/>
              </a:ext>
            </a:extLst>
          </p:cNvPr>
          <p:cNvCxnSpPr/>
          <p:nvPr/>
        </p:nvCxnSpPr>
        <p:spPr>
          <a:xfrm>
            <a:off x="927604" y="1693810"/>
            <a:ext cx="5981252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F48EEAD-CF3C-472F-851D-3A0F7945BA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6289160"/>
              </p:ext>
            </p:extLst>
          </p:nvPr>
        </p:nvGraphicFramePr>
        <p:xfrm>
          <a:off x="616160" y="2462182"/>
          <a:ext cx="12845142" cy="4522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14A611B-93B6-485C-A553-DAFE2D6C59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514A611B-93B6-485C-A553-DAFE2D6C59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C982CDC-76ED-49AC-BD0D-755AD0963F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dgm id="{3C982CDC-76ED-49AC-BD0D-755AD0963F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A077973-D9DE-4C51-90A6-159FB460DC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>
                                            <p:graphicEl>
                                              <a:dgm id="{AA077973-D9DE-4C51-90A6-159FB460DC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2934319-F5FC-4DCC-9A80-68A542E3DE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">
                                            <p:graphicEl>
                                              <a:dgm id="{A2934319-F5FC-4DCC-9A80-68A542E3DE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5041966-5216-4084-9987-F503391ADD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">
                                            <p:graphicEl>
                                              <a:dgm id="{B5041966-5216-4084-9987-F503391ADD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4D6FF1E-DE67-4A8D-BE57-2AAE41198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">
                                            <p:graphicEl>
                                              <a:dgm id="{34D6FF1E-DE67-4A8D-BE57-2AAE41198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6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7442"/>
            <a:ext cx="31836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400" b="1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PROJECT STATEMENT</a:t>
            </a:r>
            <a:endParaRPr lang="en-US" sz="4400" b="1" u="sng" dirty="0"/>
          </a:p>
        </p:txBody>
      </p:sp>
      <p:sp>
        <p:nvSpPr>
          <p:cNvPr id="3" name="Text 1"/>
          <p:cNvSpPr/>
          <p:nvPr/>
        </p:nvSpPr>
        <p:spPr>
          <a:xfrm>
            <a:off x="793790" y="2018586"/>
            <a:ext cx="97522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Intelligent Fan Control for Elevators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93790" y="3067526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To design and implement an intelligent system that automatically controls an elevator fan based on real-time temperature and occupancy, ensuring optimal comfort and energy savings for passengers. This system will adapt to seasonal changes and user presence.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72106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441138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C98CA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4581525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5318522"/>
            <a:ext cx="28960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Temperature Sensing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580894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Monitors ambient temperature inside the elevator cabin.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472106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</p:sp>
      <p:sp>
        <p:nvSpPr>
          <p:cNvPr id="11" name="Shape 8"/>
          <p:cNvSpPr/>
          <p:nvPr/>
        </p:nvSpPr>
        <p:spPr>
          <a:xfrm>
            <a:off x="6974860" y="441138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C98CA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4581525"/>
            <a:ext cx="272177" cy="3401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5318522"/>
            <a:ext cx="2885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Occupancy Detection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74256" y="580894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Detects presence of people without IR sensors.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472106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</p:sp>
      <p:sp>
        <p:nvSpPr>
          <p:cNvPr id="16" name="Shape 12"/>
          <p:cNvSpPr/>
          <p:nvPr/>
        </p:nvSpPr>
        <p:spPr>
          <a:xfrm>
            <a:off x="11398032" y="441138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C98CA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4581525"/>
            <a:ext cx="272177" cy="340162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97427" y="5318522"/>
            <a:ext cx="31673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Automated Fan Control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9897427" y="580894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Activates/deactivates fan based on pre-set logic.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8" grpId="0" animBg="1"/>
      <p:bldP spid="9" grpId="0" animBg="1"/>
      <p:bldP spid="13" grpId="0" animBg="1"/>
      <p:bldP spid="14" grpId="0" animBg="1"/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2835" y="1360396"/>
            <a:ext cx="6278965" cy="263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4800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PROJECT OVERVIEW</a:t>
            </a:r>
            <a:endParaRPr lang="en-US" sz="4800" u="sng" dirty="0"/>
          </a:p>
        </p:txBody>
      </p:sp>
      <p:sp>
        <p:nvSpPr>
          <p:cNvPr id="3" name="Text 1"/>
          <p:cNvSpPr/>
          <p:nvPr/>
        </p:nvSpPr>
        <p:spPr>
          <a:xfrm>
            <a:off x="619244" y="2008858"/>
            <a:ext cx="3810516" cy="572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2400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How the System Works</a:t>
            </a:r>
            <a:endParaRPr lang="en-US" sz="2400" u="sng" dirty="0"/>
          </a:p>
        </p:txBody>
      </p:sp>
      <p:sp>
        <p:nvSpPr>
          <p:cNvPr id="4" name="Text 2"/>
          <p:cNvSpPr/>
          <p:nvPr/>
        </p:nvSpPr>
        <p:spPr>
          <a:xfrm>
            <a:off x="619244" y="2711512"/>
            <a:ext cx="5072743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system continuously monitors the elevator's internal temperature and detects motion to infer occupancy.</a:t>
            </a:r>
            <a:endParaRPr lang="en-US" sz="2000" dirty="0"/>
          </a:p>
        </p:txBody>
      </p:sp>
      <p:pic>
        <p:nvPicPr>
          <p:cNvPr id="8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81800" y="1463040"/>
            <a:ext cx="7701280" cy="6035040"/>
          </a:xfrm>
          <a:prstGeom prst="rect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64627BB1-0EF2-4525-9E34-A4506FEEE7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5336225"/>
              </p:ext>
            </p:extLst>
          </p:nvPr>
        </p:nvGraphicFramePr>
        <p:xfrm>
          <a:off x="147320" y="4627209"/>
          <a:ext cx="6634480" cy="30943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FBD54BE2-54F0-4875-AD06-52D2243718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">
                                            <p:graphicEl>
                                              <a:dgm id="{FBD54BE2-54F0-4875-AD06-52D2243718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D476B22-4646-4262-AC8C-F10892C4BB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">
                                            <p:graphicEl>
                                              <a:dgm id="{9D476B22-4646-4262-AC8C-F10892C4BB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B5FCDE2-4F43-4BC0-BC9B-DE054F3B4E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0">
                                            <p:graphicEl>
                                              <a:dgm id="{4B5FCDE2-4F43-4BC0-BC9B-DE054F3B4E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F16C68A-AEE9-499D-AE2E-ADCAEDE168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0">
                                            <p:graphicEl>
                                              <a:dgm id="{2F16C68A-AEE9-499D-AE2E-ADCAEDE168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045505C4-1D42-4C18-BEDD-0A893B6D45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0">
                                            <p:graphicEl>
                                              <a:dgm id="{045505C4-1D42-4C18-BEDD-0A893B6D453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5101C0D9-E0C2-4308-9751-2D28BFF6C9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0">
                                            <p:graphicEl>
                                              <a:dgm id="{5101C0D9-E0C2-4308-9751-2D28BFF6C9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Graphic spid="10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0975"/>
            <a:ext cx="2975570" cy="371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800" b="1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COMPONENTS USED</a:t>
            </a:r>
            <a:endParaRPr lang="en-US" sz="4800" b="1" u="sng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370" y="1866622"/>
            <a:ext cx="517286" cy="51728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2615089"/>
            <a:ext cx="45485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Microcontroller (Arduino Uno R3)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89" y="3114100"/>
            <a:ext cx="5800975" cy="812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brain of the system, processing sensor data and controlling outputs.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6053" y="1847330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315200" y="2630131"/>
            <a:ext cx="48421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Temperature Sensor (TMP36)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315200" y="3146583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Measures ambient temperature accurately.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100" y="4036338"/>
            <a:ext cx="517286" cy="51728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3790" y="65398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Power Supply 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4100" y="518946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Detects movement to infer presence of people.</a:t>
            </a:r>
            <a:endParaRPr lang="en-US" sz="1750" dirty="0"/>
          </a:p>
        </p:txBody>
      </p:sp>
      <p:pic>
        <p:nvPicPr>
          <p:cNvPr id="13" name="Image 3" descr="Single gear with solid fill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293023" y="3927079"/>
            <a:ext cx="793036" cy="79303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55359" y="6544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16x2 LCD Display 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315200" y="6905623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Shows the presence of a person and the temperature.</a:t>
            </a:r>
            <a:endParaRPr lang="en-US" sz="1750" dirty="0"/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762D8C4E-996C-437D-9018-D03505CFC4BE}"/>
              </a:ext>
            </a:extLst>
          </p:cNvPr>
          <p:cNvSpPr/>
          <p:nvPr/>
        </p:nvSpPr>
        <p:spPr>
          <a:xfrm>
            <a:off x="7356039" y="47315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DC motor (2x)  &amp; H-bridge Motor Driver </a:t>
            </a:r>
            <a:endParaRPr lang="en-US" sz="2200" dirty="0"/>
          </a:p>
        </p:txBody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64844066-9048-4E79-AAA3-2376FB2E29AC}"/>
              </a:ext>
            </a:extLst>
          </p:cNvPr>
          <p:cNvSpPr/>
          <p:nvPr/>
        </p:nvSpPr>
        <p:spPr>
          <a:xfrm>
            <a:off x="7315200" y="518324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 as a prototype of fan .</a:t>
            </a:r>
            <a:endParaRPr lang="en-US" sz="1750" dirty="0"/>
          </a:p>
        </p:txBody>
      </p:sp>
      <p:pic>
        <p:nvPicPr>
          <p:cNvPr id="19" name="Graphic 18" descr="Lightbulb with solid fill">
            <a:extLst>
              <a:ext uri="{FF2B5EF4-FFF2-40B4-BE49-F238E27FC236}">
                <a16:creationId xmlns:a16="http://schemas.microsoft.com/office/drawing/2014/main" id="{175B0FC9-F384-4E5A-BBFE-0E4D498468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5233" y="5794175"/>
            <a:ext cx="715843" cy="715843"/>
          </a:xfrm>
          <a:prstGeom prst="rect">
            <a:avLst/>
          </a:prstGeom>
        </p:spPr>
      </p:pic>
      <p:sp>
        <p:nvSpPr>
          <p:cNvPr id="20" name="Text 6">
            <a:extLst>
              <a:ext uri="{FF2B5EF4-FFF2-40B4-BE49-F238E27FC236}">
                <a16:creationId xmlns:a16="http://schemas.microsoft.com/office/drawing/2014/main" id="{83458A4C-D852-4D03-B92C-357807C3EDD3}"/>
              </a:ext>
            </a:extLst>
          </p:cNvPr>
          <p:cNvSpPr/>
          <p:nvPr/>
        </p:nvSpPr>
        <p:spPr>
          <a:xfrm>
            <a:off x="744100" y="4870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PIR Motion Sensor</a:t>
            </a:r>
            <a:endParaRPr lang="en-US" sz="2200" dirty="0"/>
          </a:p>
        </p:txBody>
      </p:sp>
      <p:sp>
        <p:nvSpPr>
          <p:cNvPr id="21" name="Text 7">
            <a:extLst>
              <a:ext uri="{FF2B5EF4-FFF2-40B4-BE49-F238E27FC236}">
                <a16:creationId xmlns:a16="http://schemas.microsoft.com/office/drawing/2014/main" id="{C8CB26A6-AC00-488F-B059-71B3A9C89005}"/>
              </a:ext>
            </a:extLst>
          </p:cNvPr>
          <p:cNvSpPr/>
          <p:nvPr/>
        </p:nvSpPr>
        <p:spPr>
          <a:xfrm>
            <a:off x="793790" y="6905623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 to power the motor driver and Arduino .</a:t>
            </a:r>
            <a:endParaRPr lang="en-US" sz="1750" dirty="0"/>
          </a:p>
        </p:txBody>
      </p:sp>
      <p:pic>
        <p:nvPicPr>
          <p:cNvPr id="23" name="Graphic 22" descr="Monitor with solid fill">
            <a:extLst>
              <a:ext uri="{FF2B5EF4-FFF2-40B4-BE49-F238E27FC236}">
                <a16:creationId xmlns:a16="http://schemas.microsoft.com/office/drawing/2014/main" id="{5D1B9E13-30F8-4F7F-B2F7-7E746D0F755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433232" y="5828934"/>
            <a:ext cx="715843" cy="7158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20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453" y="1124475"/>
            <a:ext cx="3902565" cy="701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4800" b="1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CIRCUIT DIAGRAM</a:t>
            </a:r>
            <a:endParaRPr lang="en-US" sz="4800" b="1" u="sng" dirty="0"/>
          </a:p>
        </p:txBody>
      </p:sp>
      <p:sp>
        <p:nvSpPr>
          <p:cNvPr id="3" name="Text 1"/>
          <p:cNvSpPr/>
          <p:nvPr/>
        </p:nvSpPr>
        <p:spPr>
          <a:xfrm>
            <a:off x="7164585" y="1672725"/>
            <a:ext cx="285662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Schematic</a:t>
            </a:r>
            <a:r>
              <a:rPr lang="en-US" sz="3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Diagram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72453" y="1788438"/>
            <a:ext cx="314741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Simplified Circuit Diagram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522369" y="1788438"/>
            <a:ext cx="245340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9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D1A02C-3C37-4A10-8186-AA8DAD320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70" y="2258616"/>
            <a:ext cx="6543200" cy="51288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1F578B0-28F0-4614-9FA7-928818DCA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585" y="2258616"/>
            <a:ext cx="6812517" cy="51288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680" y="884841"/>
            <a:ext cx="3847147" cy="1006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4800" b="1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Code Explanation</a:t>
            </a:r>
            <a:endParaRPr lang="en-US" sz="4800" b="1" u="sng" dirty="0"/>
          </a:p>
          <a:p>
            <a:pPr marL="0" indent="0" algn="l">
              <a:lnSpc>
                <a:spcPts val="2000"/>
              </a:lnSpc>
              <a:buNone/>
            </a:pPr>
            <a:endParaRPr lang="en-US" sz="4800" dirty="0"/>
          </a:p>
        </p:txBody>
      </p:sp>
      <p:sp>
        <p:nvSpPr>
          <p:cNvPr id="6" name="Text 3"/>
          <p:cNvSpPr/>
          <p:nvPr/>
        </p:nvSpPr>
        <p:spPr>
          <a:xfrm>
            <a:off x="928092" y="914762"/>
            <a:ext cx="4364343" cy="1419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4800" b="1" u="sng" dirty="0"/>
          </a:p>
        </p:txBody>
      </p:sp>
      <p:sp>
        <p:nvSpPr>
          <p:cNvPr id="7" name="Text 4"/>
          <p:cNvSpPr/>
          <p:nvPr/>
        </p:nvSpPr>
        <p:spPr>
          <a:xfrm>
            <a:off x="636682" y="1395167"/>
            <a:ext cx="9024154" cy="785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code is structured with an infinite loop that continuously reads sensor data, applies the defined logic, and controls the fan via the relay. Key functions include:</a:t>
            </a:r>
            <a:endParaRPr lang="en-US" sz="1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D1A02C-3C37-4A10-8186-AA8DAD320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635" y="2221861"/>
            <a:ext cx="6818243" cy="5344464"/>
          </a:xfrm>
          <a:prstGeom prst="rect">
            <a:avLst/>
          </a:prstGeom>
        </p:spPr>
      </p:pic>
      <p:sp>
        <p:nvSpPr>
          <p:cNvPr id="11" name="Text 2">
            <a:extLst>
              <a:ext uri="{FF2B5EF4-FFF2-40B4-BE49-F238E27FC236}">
                <a16:creationId xmlns:a16="http://schemas.microsoft.com/office/drawing/2014/main" id="{35D8FDA0-7FD5-4994-AE5A-2225AA979FD8}"/>
              </a:ext>
            </a:extLst>
          </p:cNvPr>
          <p:cNvSpPr/>
          <p:nvPr/>
        </p:nvSpPr>
        <p:spPr>
          <a:xfrm>
            <a:off x="636680" y="2226786"/>
            <a:ext cx="314741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chemeClr val="bg1"/>
                </a:solidFill>
              </a:rPr>
              <a:t>🔧 </a:t>
            </a:r>
            <a:r>
              <a:rPr lang="en-US" sz="2400" b="1" u="sng" dirty="0">
                <a:solidFill>
                  <a:schemeClr val="bg1"/>
                </a:solidFill>
                <a:latin typeface="Fraunces Medium" panose="020B0604020202020204" charset="0"/>
              </a:rPr>
              <a:t>Pin &amp; Library Setup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8DE572-F8AC-4B83-8C97-FDC866EFC726}"/>
              </a:ext>
            </a:extLst>
          </p:cNvPr>
          <p:cNvSpPr txBox="1"/>
          <p:nvPr/>
        </p:nvSpPr>
        <p:spPr>
          <a:xfrm>
            <a:off x="636680" y="2670386"/>
            <a:ext cx="7315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•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bg1"/>
                </a:solidFill>
              </a:rPr>
              <a:t>LCD initialized with control/data pins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• TMP36, PIR, and motor driver pins defined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CBD63D-F8C9-46F5-836B-FF69918F6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680" y="3419868"/>
            <a:ext cx="5639587" cy="1514686"/>
          </a:xfrm>
          <a:prstGeom prst="rect">
            <a:avLst/>
          </a:prstGeom>
        </p:spPr>
      </p:pic>
      <p:sp>
        <p:nvSpPr>
          <p:cNvPr id="16" name="Text 2">
            <a:extLst>
              <a:ext uri="{FF2B5EF4-FFF2-40B4-BE49-F238E27FC236}">
                <a16:creationId xmlns:a16="http://schemas.microsoft.com/office/drawing/2014/main" id="{BF242785-DDE0-4E40-A197-815079FD3F91}"/>
              </a:ext>
            </a:extLst>
          </p:cNvPr>
          <p:cNvSpPr/>
          <p:nvPr/>
        </p:nvSpPr>
        <p:spPr>
          <a:xfrm>
            <a:off x="636682" y="5178238"/>
            <a:ext cx="3517878" cy="549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Fraunces Medium" panose="020B0604020202020204" charset="0"/>
              </a:rPr>
              <a:t>🌡️ </a:t>
            </a:r>
            <a:r>
              <a:rPr lang="en-US" sz="2400" b="1" u="sng" dirty="0">
                <a:solidFill>
                  <a:schemeClr val="bg1"/>
                </a:solidFill>
                <a:latin typeface="Fraunces Medium" panose="020B0604020202020204" charset="0"/>
              </a:rPr>
              <a:t>Thresholds &amp; Timer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CFC07D-F017-42FA-B6A0-C0E46D8927C9}"/>
              </a:ext>
            </a:extLst>
          </p:cNvPr>
          <p:cNvSpPr txBox="1"/>
          <p:nvPr/>
        </p:nvSpPr>
        <p:spPr>
          <a:xfrm>
            <a:off x="716195" y="5579727"/>
            <a:ext cx="731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•  Fan OFF &lt; 20°C, ON &gt; 30°C</a:t>
            </a:r>
          </a:p>
          <a:p>
            <a:r>
              <a:rPr lang="en-US" dirty="0">
                <a:solidFill>
                  <a:schemeClr val="bg1"/>
                </a:solidFill>
              </a:rPr>
              <a:t>•  3-min run duration after motion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C34EB9F-C407-4210-B61E-87D5A4E948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195" y="6469742"/>
            <a:ext cx="5639587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47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11" grpId="0" animBg="1"/>
      <p:bldP spid="13" grpId="0"/>
      <p:bldP spid="16" grpId="0" animBg="1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6960" y="981610"/>
            <a:ext cx="3847147" cy="1006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4800" b="1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Code Explanation</a:t>
            </a:r>
            <a:endParaRPr lang="en-US" sz="4800" b="1" u="sng" dirty="0"/>
          </a:p>
          <a:p>
            <a:pPr marL="0" indent="0" algn="l">
              <a:lnSpc>
                <a:spcPts val="2000"/>
              </a:lnSpc>
              <a:buNone/>
            </a:pPr>
            <a:endParaRPr lang="en-US" sz="4800" dirty="0"/>
          </a:p>
        </p:txBody>
      </p:sp>
      <p:sp>
        <p:nvSpPr>
          <p:cNvPr id="6" name="Text 3"/>
          <p:cNvSpPr/>
          <p:nvPr/>
        </p:nvSpPr>
        <p:spPr>
          <a:xfrm>
            <a:off x="928092" y="914762"/>
            <a:ext cx="4364343" cy="1419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4800" b="1" u="sn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D1A02C-3C37-4A10-8186-AA8DAD320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273" y="-5630841"/>
            <a:ext cx="6818243" cy="5344464"/>
          </a:xfrm>
          <a:prstGeom prst="rect">
            <a:avLst/>
          </a:prstGeom>
        </p:spPr>
      </p:pic>
      <p:sp>
        <p:nvSpPr>
          <p:cNvPr id="11" name="Text 2">
            <a:extLst>
              <a:ext uri="{FF2B5EF4-FFF2-40B4-BE49-F238E27FC236}">
                <a16:creationId xmlns:a16="http://schemas.microsoft.com/office/drawing/2014/main" id="{35D8FDA0-7FD5-4994-AE5A-2225AA979FD8}"/>
              </a:ext>
            </a:extLst>
          </p:cNvPr>
          <p:cNvSpPr/>
          <p:nvPr/>
        </p:nvSpPr>
        <p:spPr>
          <a:xfrm>
            <a:off x="541165" y="1772972"/>
            <a:ext cx="314741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u="sng" dirty="0">
                <a:solidFill>
                  <a:schemeClr val="bg1"/>
                </a:solidFill>
                <a:latin typeface="Fraunces Medium" panose="020B0604020202020204" charset="0"/>
              </a:rPr>
              <a:t>⚙️ Setup Function</a:t>
            </a:r>
          </a:p>
          <a:p>
            <a:pPr marL="0" indent="0" algn="l">
              <a:lnSpc>
                <a:spcPts val="2400"/>
              </a:lnSpc>
              <a:buNone/>
            </a:pPr>
            <a:endParaRPr lang="en-US" sz="2400" b="1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8DE572-F8AC-4B83-8C97-FDC866EFC726}"/>
              </a:ext>
            </a:extLst>
          </p:cNvPr>
          <p:cNvSpPr txBox="1"/>
          <p:nvPr/>
        </p:nvSpPr>
        <p:spPr>
          <a:xfrm>
            <a:off x="451449" y="2192396"/>
            <a:ext cx="7315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•  LCD and hardware pins configured</a:t>
            </a: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Text 2">
            <a:extLst>
              <a:ext uri="{FF2B5EF4-FFF2-40B4-BE49-F238E27FC236}">
                <a16:creationId xmlns:a16="http://schemas.microsoft.com/office/drawing/2014/main" id="{BF242785-DDE0-4E40-A197-815079FD3F91}"/>
              </a:ext>
            </a:extLst>
          </p:cNvPr>
          <p:cNvSpPr/>
          <p:nvPr/>
        </p:nvSpPr>
        <p:spPr>
          <a:xfrm>
            <a:off x="505198" y="4968652"/>
            <a:ext cx="3517878" cy="549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u="sng" dirty="0">
                <a:solidFill>
                  <a:schemeClr val="bg1"/>
                </a:solidFill>
                <a:latin typeface="Fraunces Medium" panose="020B0604020202020204" charset="0"/>
              </a:rPr>
              <a:t>🌡️ Temp Conversion</a:t>
            </a:r>
          </a:p>
          <a:p>
            <a:pPr marL="0" indent="0" algn="l">
              <a:lnSpc>
                <a:spcPts val="2400"/>
              </a:lnSpc>
              <a:buNone/>
            </a:pPr>
            <a:endParaRPr lang="en-US" sz="2400" b="1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CFC07D-F017-42FA-B6A0-C0E46D8927C9}"/>
              </a:ext>
            </a:extLst>
          </p:cNvPr>
          <p:cNvSpPr txBox="1"/>
          <p:nvPr/>
        </p:nvSpPr>
        <p:spPr>
          <a:xfrm>
            <a:off x="505198" y="5505606"/>
            <a:ext cx="35178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•  Reads sensor value</a:t>
            </a:r>
          </a:p>
          <a:p>
            <a:r>
              <a:rPr lang="en-US" b="1" dirty="0">
                <a:solidFill>
                  <a:schemeClr val="bg1"/>
                </a:solidFill>
              </a:rPr>
              <a:t>•  Converts to temperature in °C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5D795D-1148-4540-B994-081B6D74BF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606" y="2824096"/>
            <a:ext cx="2996726" cy="16871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0BA456-92D0-4126-9B81-25B4872B06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606" y="6450514"/>
            <a:ext cx="4571997" cy="102884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A5B3F5-ED12-47CD-9B53-94F86E0BD0F7}"/>
              </a:ext>
            </a:extLst>
          </p:cNvPr>
          <p:cNvCxnSpPr>
            <a:cxnSpLocks/>
          </p:cNvCxnSpPr>
          <p:nvPr/>
        </p:nvCxnSpPr>
        <p:spPr>
          <a:xfrm>
            <a:off x="6179183" y="914762"/>
            <a:ext cx="0" cy="652975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2">
            <a:extLst>
              <a:ext uri="{FF2B5EF4-FFF2-40B4-BE49-F238E27FC236}">
                <a16:creationId xmlns:a16="http://schemas.microsoft.com/office/drawing/2014/main" id="{F6AC7C68-F0D0-4E2A-AF04-07A35E8C7548}"/>
              </a:ext>
            </a:extLst>
          </p:cNvPr>
          <p:cNvSpPr/>
          <p:nvPr/>
        </p:nvSpPr>
        <p:spPr>
          <a:xfrm>
            <a:off x="6958865" y="4318157"/>
            <a:ext cx="314741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u="sng" dirty="0">
                <a:solidFill>
                  <a:schemeClr val="bg1"/>
                </a:solidFill>
                <a:latin typeface="Fraunces Medium" panose="020B0604020202020204" charset="0"/>
              </a:rPr>
              <a:t>⚡ Motor &amp; LCD</a:t>
            </a:r>
          </a:p>
          <a:p>
            <a:pPr marL="0" indent="0" algn="l">
              <a:lnSpc>
                <a:spcPts val="2400"/>
              </a:lnSpc>
              <a:buNone/>
            </a:pPr>
            <a:endParaRPr lang="en-US" sz="2400" b="1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63A867-F97D-4EE7-A356-AF8A113E4CF9}"/>
              </a:ext>
            </a:extLst>
          </p:cNvPr>
          <p:cNvSpPr txBox="1"/>
          <p:nvPr/>
        </p:nvSpPr>
        <p:spPr>
          <a:xfrm>
            <a:off x="6733268" y="1988013"/>
            <a:ext cx="73152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•  ON above 30°C, OFF below 20°C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•  Motion-based ON within range</a:t>
            </a: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0CA43B0-EFE4-4991-81FB-C0DB06082C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6465" y="2880754"/>
            <a:ext cx="6108089" cy="1072600"/>
          </a:xfrm>
          <a:prstGeom prst="rect">
            <a:avLst/>
          </a:prstGeom>
        </p:spPr>
      </p:pic>
      <p:sp>
        <p:nvSpPr>
          <p:cNvPr id="23" name="Text 2">
            <a:extLst>
              <a:ext uri="{FF2B5EF4-FFF2-40B4-BE49-F238E27FC236}">
                <a16:creationId xmlns:a16="http://schemas.microsoft.com/office/drawing/2014/main" id="{13938DC9-C614-4538-AB23-9D0BCA819972}"/>
              </a:ext>
            </a:extLst>
          </p:cNvPr>
          <p:cNvSpPr/>
          <p:nvPr/>
        </p:nvSpPr>
        <p:spPr>
          <a:xfrm>
            <a:off x="6958865" y="1715277"/>
            <a:ext cx="314741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u="sng" dirty="0">
                <a:solidFill>
                  <a:schemeClr val="bg1"/>
                </a:solidFill>
                <a:latin typeface="Fraunces Medium" panose="020B0604020202020204" charset="0"/>
              </a:rPr>
              <a:t>🎛️ Fan Logic</a:t>
            </a:r>
          </a:p>
          <a:p>
            <a:pPr marL="0" indent="0" algn="l">
              <a:lnSpc>
                <a:spcPts val="2400"/>
              </a:lnSpc>
              <a:buNone/>
            </a:pPr>
            <a:endParaRPr lang="en-US" sz="2400" b="1" u="sng" dirty="0">
              <a:solidFill>
                <a:schemeClr val="bg1"/>
              </a:solidFill>
              <a:latin typeface="Fraunces Medium" panose="020B0604020202020204" charset="0"/>
            </a:endParaRPr>
          </a:p>
          <a:p>
            <a:pPr marL="0" indent="0" algn="l">
              <a:lnSpc>
                <a:spcPts val="2400"/>
              </a:lnSpc>
              <a:buNone/>
            </a:pPr>
            <a:endParaRPr lang="en-US" sz="2400" b="1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EEEC3A-4529-4DE1-9E53-A979F4678477}"/>
              </a:ext>
            </a:extLst>
          </p:cNvPr>
          <p:cNvSpPr txBox="1"/>
          <p:nvPr/>
        </p:nvSpPr>
        <p:spPr>
          <a:xfrm>
            <a:off x="6733268" y="4770234"/>
            <a:ext cx="7315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•  Fan control via L293D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•  LCD displays status &amp; temp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E0F9E1A-1543-4EF2-B393-4A925F820D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6465" y="5441742"/>
            <a:ext cx="4523801" cy="217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200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3" grpId="0"/>
      <p:bldP spid="16" grpId="0" animBg="1"/>
      <p:bldP spid="18" grpId="0"/>
      <p:bldP spid="19" grpId="0" animBg="1"/>
      <p:bldP spid="21" grpId="0"/>
      <p:bldP spid="23" grpId="0" animBg="1"/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28962" y="767512"/>
            <a:ext cx="41862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600" b="1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WORKING DEMONSTRATION</a:t>
            </a:r>
            <a:endParaRPr lang="en-US" sz="4600" b="1" u="sng" dirty="0"/>
          </a:p>
        </p:txBody>
      </p:sp>
      <p:sp>
        <p:nvSpPr>
          <p:cNvPr id="3" name="Text 1"/>
          <p:cNvSpPr/>
          <p:nvPr/>
        </p:nvSpPr>
        <p:spPr>
          <a:xfrm>
            <a:off x="5336706" y="3970317"/>
            <a:ext cx="4219274" cy="58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Live System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in Action</a:t>
            </a:r>
            <a:endParaRPr lang="en-US" sz="2800" b="1" dirty="0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6B0E74F0-FD6C-419F-8BDB-D476AB72C5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1551892"/>
              </p:ext>
            </p:extLst>
          </p:nvPr>
        </p:nvGraphicFramePr>
        <p:xfrm>
          <a:off x="986526" y="1832688"/>
          <a:ext cx="12557902" cy="55684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4727" y="5102317"/>
            <a:ext cx="3406817" cy="21965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5972" y="1485583"/>
            <a:ext cx="3073922" cy="1981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900703" y="1580512"/>
            <a:ext cx="2926690" cy="1886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5611CB5-9EF1-428D-AF21-13EFB6D02940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8205" r="2716" b="66907"/>
          <a:stretch/>
        </p:blipFill>
        <p:spPr>
          <a:xfrm>
            <a:off x="10789450" y="4930196"/>
            <a:ext cx="3403027" cy="21965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3B46B339-5B3D-4BAF-B95F-EDCD5CAB82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>
                                            <p:graphicEl>
                                              <a:dgm id="{3B46B339-5B3D-4BAF-B95F-EDCD5CAB82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7F9BF199-5A09-4290-A079-AD734A1DE8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">
                                            <p:graphicEl>
                                              <a:dgm id="{7F9BF199-5A09-4290-A079-AD734A1DE8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2A38817F-5E5E-4644-9152-82A7070016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">
                                            <p:graphicEl>
                                              <a:dgm id="{2A38817F-5E5E-4644-9152-82A7070016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78465082-8330-4ACF-B452-925DB22C0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2">
                                            <p:graphicEl>
                                              <a:dgm id="{78465082-8330-4ACF-B452-925DB22C0B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A750CF36-04C9-4E27-BD72-00BE089D59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2">
                                            <p:graphicEl>
                                              <a:dgm id="{A750CF36-04C9-4E27-BD72-00BE089D59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86422000-886C-45A1-91B8-4338E1FFBD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2">
                                            <p:graphicEl>
                                              <a:dgm id="{86422000-886C-45A1-91B8-4338E1FFBD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9128A51C-BC3A-41CF-A4A6-15921EE786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2">
                                            <p:graphicEl>
                                              <a:dgm id="{9128A51C-BC3A-41CF-A4A6-15921EE786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F5342951-9E76-4852-97AB-20AFDF8083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2">
                                            <p:graphicEl>
                                              <a:dgm id="{F5342951-9E76-4852-97AB-20AFDF8083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ED315E3D-594F-4FE8-86DE-D7FD275B4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2">
                                            <p:graphicEl>
                                              <a:dgm id="{ED315E3D-594F-4FE8-86DE-D7FD275B40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C5017081-9BD0-45A5-937E-42CA4DB928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>
                                            <p:graphicEl>
                                              <a:dgm id="{C5017081-9BD0-45A5-937E-42CA4DB928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577</Words>
  <Application>Microsoft Office PowerPoint</Application>
  <PresentationFormat>Custom</PresentationFormat>
  <Paragraphs>102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Bahnschrift Light SemiCondensed</vt:lpstr>
      <vt:lpstr>Epilogue</vt:lpstr>
      <vt:lpstr>Fraunces Medium</vt:lpstr>
      <vt:lpstr>Arial</vt:lpstr>
      <vt:lpstr>Bell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samia</dc:creator>
  <cp:lastModifiedBy>Debroop Dostider</cp:lastModifiedBy>
  <cp:revision>34</cp:revision>
  <dcterms:created xsi:type="dcterms:W3CDTF">2025-07-15T19:45:19Z</dcterms:created>
  <dcterms:modified xsi:type="dcterms:W3CDTF">2025-07-16T15:48:55Z</dcterms:modified>
</cp:coreProperties>
</file>